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4">
  <p:sldMasterIdLst>
    <p:sldMasterId id="2147483648" r:id="rId1"/>
  </p:sldMasterIdLst>
  <p:notesMasterIdLst>
    <p:notesMasterId r:id="rId8"/>
  </p:notesMasterIdLst>
  <p:sldIdLst>
    <p:sldId id="256" r:id="rId2"/>
    <p:sldId id="303" r:id="rId3"/>
    <p:sldId id="302" r:id="rId4"/>
    <p:sldId id="288" r:id="rId5"/>
    <p:sldId id="301" r:id="rId6"/>
    <p:sldId id="306" r:id="rId7"/>
  </p:sldIdLst>
  <p:sldSz cx="6858000" cy="9144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611" autoAdjust="0"/>
    <p:restoredTop sz="93366" autoAdjust="0"/>
  </p:normalViewPr>
  <p:slideViewPr>
    <p:cSldViewPr snapToGrid="0">
      <p:cViewPr>
        <p:scale>
          <a:sx n="124" d="100"/>
          <a:sy n="124" d="100"/>
        </p:scale>
        <p:origin x="-270" y="-78"/>
      </p:cViewPr>
      <p:guideLst>
        <p:guide orient="horz" pos="2880"/>
        <p:guide pos="216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D33032D-347E-4B7C-9820-8616307E4F46}" type="datetimeFigureOut">
              <a:rPr lang="en-US" smtClean="0"/>
              <a:pPr/>
              <a:t>1/5/2021</a:t>
            </a:fld>
            <a:endParaRPr lang="en-US"/>
          </a:p>
        </p:txBody>
      </p:sp>
      <p:sp>
        <p:nvSpPr>
          <p:cNvPr id="4" name="Slide Image Placeholder 3"/>
          <p:cNvSpPr>
            <a:spLocks noGrp="1" noRot="1" noChangeAspect="1"/>
          </p:cNvSpPr>
          <p:nvPr>
            <p:ph type="sldImg" idx="2"/>
          </p:nvPr>
        </p:nvSpPr>
        <p:spPr>
          <a:xfrm>
            <a:off x="2143125" y="685800"/>
            <a:ext cx="257175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937CC1B-EADA-4172-AD94-913A666FC39A}"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2840568"/>
            <a:ext cx="5829300" cy="1960033"/>
          </a:xfrm>
        </p:spPr>
        <p:txBody>
          <a:bodyPr/>
          <a:lstStyle/>
          <a:p>
            <a:r>
              <a:rPr lang="en-US" smtClean="0"/>
              <a:t>Click to edit Master title style</a:t>
            </a:r>
            <a:endParaRPr lang="en-US"/>
          </a:p>
        </p:txBody>
      </p:sp>
      <p:sp>
        <p:nvSpPr>
          <p:cNvPr id="3" name="Subtitle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07E556D-63A7-41FE-8B02-F9C839664B14}" type="datetime1">
              <a:rPr lang="en-US" smtClean="0"/>
              <a:pPr/>
              <a:t>1/5/2021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E0C1B2-ABDC-4A63-850F-31F0F44B9BF0}"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3BCAC4B-AF34-4486-8EE8-1BABCA96993B}" type="datetime1">
              <a:rPr lang="en-US" smtClean="0"/>
              <a:pPr/>
              <a:t>1/5/2021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E0C1B2-ABDC-4A63-850F-31F0F44B9BF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735" y="5875867"/>
            <a:ext cx="5829300" cy="1816100"/>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541735" y="3875618"/>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965D2AF-E5B8-40D4-9889-E00037C75AA6}" type="datetime1">
              <a:rPr lang="en-US" smtClean="0"/>
              <a:pPr/>
              <a:t>1/5/2021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E0C1B2-ABDC-4A63-850F-31F0F44B9BF0}"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42900" y="2133601"/>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486150" y="2133601"/>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C67F1CA-0672-4D83-8FF6-8586FDBEBA6F}" type="datetime1">
              <a:rPr lang="en-US" smtClean="0"/>
              <a:pPr/>
              <a:t>1/5/2021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EE0C1B2-ABDC-4A63-850F-31F0F44B9BF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342900"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42900"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3483769"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3483769"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24F762A-BBD2-4726-8C52-5A181D6E5106}" type="datetime1">
              <a:rPr lang="en-US" smtClean="0"/>
              <a:pPr/>
              <a:t>1/5/2021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EE0C1B2-ABDC-4A63-850F-31F0F44B9BF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A0E0CFD-CD80-4148-B390-05B1B07707C5}" type="datetime1">
              <a:rPr lang="en-US" smtClean="0"/>
              <a:pPr/>
              <a:t>1/5/2021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EE0C1B2-ABDC-4A63-850F-31F0F44B9BF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0C73DFB-7A54-473D-83D9-4CFE0044992D}" type="datetime1">
              <a:rPr lang="en-US" smtClean="0"/>
              <a:pPr/>
              <a:t>1/5/2021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EE0C1B2-ABDC-4A63-850F-31F0F44B9BF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364067"/>
            <a:ext cx="2256235" cy="154940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2681287" y="364067"/>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342900" y="1913467"/>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7F9A5A3-11B1-48E5-8337-ED3452BE8789}" type="datetime1">
              <a:rPr lang="en-US" smtClean="0"/>
              <a:pPr/>
              <a:t>1/5/2021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EE0C1B2-ABDC-4A63-850F-31F0F44B9BF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216" y="6400800"/>
            <a:ext cx="4114800" cy="755651"/>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344216" y="81703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344216" y="7156451"/>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565DA7B-5E35-440B-BDB4-AF60464516FE}" type="datetime1">
              <a:rPr lang="en-US" smtClean="0"/>
              <a:pPr/>
              <a:t>1/5/2021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EE0C1B2-ABDC-4A63-850F-31F0F44B9BF0}"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B89ECEF-A52D-4DAF-BBBC-C25760ABE4C5}" type="datetime1">
              <a:rPr lang="en-US" smtClean="0"/>
              <a:pPr/>
              <a:t>1/5/2021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E0C1B2-ABDC-4A63-850F-31F0F44B9BF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72050" y="366185"/>
            <a:ext cx="1543050" cy="780203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42900" y="366185"/>
            <a:ext cx="4514850" cy="780203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9200758-45EE-46CD-8596-34B1B9DCCE8A}" type="datetime1">
              <a:rPr lang="en-US" smtClean="0"/>
              <a:pPr/>
              <a:t>1/5/2021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E0C1B2-ABDC-4A63-850F-31F0F44B9BF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42900" y="366184"/>
            <a:ext cx="6172200" cy="1524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342900" y="2133601"/>
            <a:ext cx="6172200" cy="603461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342900" y="8475134"/>
            <a:ext cx="1600200" cy="486833"/>
          </a:xfrm>
          <a:prstGeom prst="rect">
            <a:avLst/>
          </a:prstGeom>
        </p:spPr>
        <p:txBody>
          <a:bodyPr vert="horz" lIns="91440" tIns="45720" rIns="91440" bIns="45720" rtlCol="0" anchor="ctr"/>
          <a:lstStyle>
            <a:lvl1pPr algn="l">
              <a:defRPr sz="1200">
                <a:solidFill>
                  <a:schemeClr val="tx1">
                    <a:tint val="75000"/>
                  </a:schemeClr>
                </a:solidFill>
              </a:defRPr>
            </a:lvl1pPr>
          </a:lstStyle>
          <a:p>
            <a:fld id="{BB21EE5D-605B-4745-8678-AAA3E3941DCE}" type="datetime1">
              <a:rPr lang="en-US" smtClean="0"/>
              <a:pPr/>
              <a:t>1/5/2021</a:t>
            </a:fld>
            <a:endParaRPr lang="en-US"/>
          </a:p>
        </p:txBody>
      </p:sp>
      <p:sp>
        <p:nvSpPr>
          <p:cNvPr id="5" name="Footer Placeholder 4"/>
          <p:cNvSpPr>
            <a:spLocks noGrp="1"/>
          </p:cNvSpPr>
          <p:nvPr>
            <p:ph type="ftr" sz="quarter" idx="3"/>
          </p:nvPr>
        </p:nvSpPr>
        <p:spPr>
          <a:xfrm>
            <a:off x="2343150" y="8475134"/>
            <a:ext cx="2171700" cy="48683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914900" y="8475134"/>
            <a:ext cx="1600200" cy="486833"/>
          </a:xfrm>
          <a:prstGeom prst="rect">
            <a:avLst/>
          </a:prstGeom>
        </p:spPr>
        <p:txBody>
          <a:bodyPr vert="horz" lIns="91440" tIns="45720" rIns="91440" bIns="45720" rtlCol="0" anchor="ctr"/>
          <a:lstStyle>
            <a:lvl1pPr algn="r">
              <a:defRPr sz="1200">
                <a:solidFill>
                  <a:schemeClr val="tx1">
                    <a:tint val="75000"/>
                  </a:schemeClr>
                </a:solidFill>
              </a:defRPr>
            </a:lvl1pPr>
          </a:lstStyle>
          <a:p>
            <a:fld id="{8EE0C1B2-ABDC-4A63-850F-31F0F44B9BF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hyperlink" Target="mailto:Reilmann6240@att.net" TargetMode="External"/><Relationship Id="rId3" Type="http://schemas.openxmlformats.org/officeDocument/2006/relationships/hyperlink" Target="http://www.cprss.org/" TargetMode="External"/><Relationship Id="rId7" Type="http://schemas.openxmlformats.org/officeDocument/2006/relationships/hyperlink" Target="mailto:Ken.Hemmelgarn@sbcglobal.net" TargetMode="External"/><Relationship Id="rId2" Type="http://schemas.openxmlformats.org/officeDocument/2006/relationships/image" Target="../media/image1.emf"/><Relationship Id="rId1" Type="http://schemas.openxmlformats.org/officeDocument/2006/relationships/slideLayout" Target="../slideLayouts/slideLayout1.xml"/><Relationship Id="rId6" Type="http://schemas.openxmlformats.org/officeDocument/2006/relationships/hyperlink" Target="mailto:RBSchwenke50@AOL.com" TargetMode="External"/><Relationship Id="rId11" Type="http://schemas.openxmlformats.org/officeDocument/2006/relationships/image" Target="../media/image3.jpeg"/><Relationship Id="rId5" Type="http://schemas.openxmlformats.org/officeDocument/2006/relationships/hyperlink" Target="mailto:NormGibson2015@gmail.com" TargetMode="External"/><Relationship Id="rId10" Type="http://schemas.openxmlformats.org/officeDocument/2006/relationships/image" Target="../media/image2.jpeg"/><Relationship Id="rId4" Type="http://schemas.openxmlformats.org/officeDocument/2006/relationships/hyperlink" Target="http://www.railfestival.com/" TargetMode="External"/><Relationship Id="rId9" Type="http://schemas.openxmlformats.org/officeDocument/2006/relationships/hyperlink" Target="mailto:jwlaugle@yahoo.com"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4.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11.jpeg"/><Relationship Id="rId7" Type="http://schemas.openxmlformats.org/officeDocument/2006/relationships/image" Target="../media/image15.jpeg"/><Relationship Id="rId2" Type="http://schemas.openxmlformats.org/officeDocument/2006/relationships/image" Target="../media/image10.jpeg"/><Relationship Id="rId1" Type="http://schemas.openxmlformats.org/officeDocument/2006/relationships/slideLayout" Target="../slideLayouts/slideLayout7.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 Id="rId9" Type="http://schemas.openxmlformats.org/officeDocument/2006/relationships/image" Target="../media/image17.jpeg"/></Relationships>
</file>

<file path=ppt/slides/_rels/slide5.xml.rels><?xml version="1.0" encoding="UTF-8" standalone="yes"?>
<Relationships xmlns="http://schemas.openxmlformats.org/package/2006/relationships"><Relationship Id="rId8" Type="http://schemas.openxmlformats.org/officeDocument/2006/relationships/hyperlink" Target="http://www.daytontrainshow.com/" TargetMode="External"/><Relationship Id="rId13" Type="http://schemas.openxmlformats.org/officeDocument/2006/relationships/hyperlink" Target="https://www.millcreekcentral.com/" TargetMode="External"/><Relationship Id="rId3" Type="http://schemas.openxmlformats.org/officeDocument/2006/relationships/hyperlink" Target="https://fortwaynerailroad.org/" TargetMode="External"/><Relationship Id="rId7" Type="http://schemas.openxmlformats.org/officeDocument/2006/relationships/hyperlink" Target="http://www.lebanonrr.com/" TargetMode="External"/><Relationship Id="rId12" Type="http://schemas.openxmlformats.org/officeDocument/2006/relationships/hyperlink" Target="https://discoverlivesteam.com/" TargetMode="External"/><Relationship Id="rId2" Type="http://schemas.openxmlformats.org/officeDocument/2006/relationships/hyperlink" Target="http://www.daytonhistory.org/" TargetMode="External"/><Relationship Id="rId1" Type="http://schemas.openxmlformats.org/officeDocument/2006/relationships/slideLayout" Target="../slideLayouts/slideLayout7.xml"/><Relationship Id="rId6" Type="http://schemas.openxmlformats.org/officeDocument/2006/relationships/hyperlink" Target="http://www.ageofsteamroundhouse.com/" TargetMode="External"/><Relationship Id="rId11" Type="http://schemas.openxmlformats.org/officeDocument/2006/relationships/hyperlink" Target="https://www.livesteam.net/" TargetMode="External"/><Relationship Id="rId5" Type="http://schemas.openxmlformats.org/officeDocument/2006/relationships/hyperlink" Target="http://www.indianalivesteamers.org/" TargetMode="External"/><Relationship Id="rId15" Type="http://schemas.openxmlformats.org/officeDocument/2006/relationships/image" Target="../media/image18.jpeg"/><Relationship Id="rId10" Type="http://schemas.openxmlformats.org/officeDocument/2006/relationships/hyperlink" Target="https://www.up.com/heritage/steam/" TargetMode="External"/><Relationship Id="rId4" Type="http://schemas.openxmlformats.org/officeDocument/2006/relationships/hyperlink" Target="http://www.cindersniffers.org/" TargetMode="External"/><Relationship Id="rId9" Type="http://schemas.openxmlformats.org/officeDocument/2006/relationships/hyperlink" Target="http://www.lflsrm.org/" TargetMode="External"/><Relationship Id="rId14" Type="http://schemas.openxmlformats.org/officeDocument/2006/relationships/hyperlink" Target="https://www.daytonhistory.org/events/special-events/a-carillon-christmas/"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RailFestival.com" TargetMode="External"/><Relationship Id="rId2" Type="http://schemas.openxmlformats.org/officeDocument/2006/relationships/hyperlink" Target="https://www.daytonhistory.org/events/special-events/dayton-heritage-day-with-the-dayton-philharmonic/" TargetMode="External"/><Relationship Id="rId1" Type="http://schemas.openxmlformats.org/officeDocument/2006/relationships/slideLayout" Target="../slideLayouts/slideLayout7.xml"/><Relationship Id="rId5" Type="http://schemas.openxmlformats.org/officeDocument/2006/relationships/image" Target="../media/image19.jpeg"/><Relationship Id="rId4" Type="http://schemas.openxmlformats.org/officeDocument/2006/relationships/hyperlink" Target="https://www.daytonhistory.org/events/special-events/dayton-concours-deleganc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p:nvPr/>
        </p:nvPicPr>
        <p:blipFill>
          <a:blip r:embed="rId2" cstate="print"/>
          <a:srcRect/>
          <a:stretch>
            <a:fillRect/>
          </a:stretch>
        </p:blipFill>
        <p:spPr bwMode="auto">
          <a:xfrm>
            <a:off x="5486400" y="152400"/>
            <a:ext cx="1143000" cy="1371600"/>
          </a:xfrm>
          <a:prstGeom prst="rect">
            <a:avLst/>
          </a:prstGeom>
          <a:noFill/>
          <a:ln w="9525">
            <a:noFill/>
            <a:miter lim="800000"/>
            <a:headEnd/>
            <a:tailEnd/>
          </a:ln>
        </p:spPr>
      </p:pic>
      <p:sp>
        <p:nvSpPr>
          <p:cNvPr id="6" name="Rectangle 5"/>
          <p:cNvSpPr/>
          <p:nvPr/>
        </p:nvSpPr>
        <p:spPr>
          <a:xfrm>
            <a:off x="2743200" y="381000"/>
            <a:ext cx="2667000" cy="923330"/>
          </a:xfrm>
          <a:prstGeom prst="rect">
            <a:avLst/>
          </a:prstGeom>
        </p:spPr>
        <p:txBody>
          <a:bodyPr wrap="square">
            <a:spAutoFit/>
          </a:bodyPr>
          <a:lstStyle/>
          <a:p>
            <a:pPr algn="ctr"/>
            <a:r>
              <a:rPr lang="en-US" sz="5400" b="1" dirty="0" smtClean="0"/>
              <a:t>FIREBOX</a:t>
            </a:r>
            <a:endParaRPr lang="en-US" sz="5400" dirty="0"/>
          </a:p>
        </p:txBody>
      </p:sp>
      <p:sp>
        <p:nvSpPr>
          <p:cNvPr id="11265" name="Rectangle 1"/>
          <p:cNvSpPr>
            <a:spLocks noChangeArrowheads="1"/>
          </p:cNvSpPr>
          <p:nvPr/>
        </p:nvSpPr>
        <p:spPr bwMode="auto">
          <a:xfrm>
            <a:off x="103517" y="1403230"/>
            <a:ext cx="6154160" cy="67710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200" b="1" i="0" u="none" strike="noStrike" cap="none" normalizeH="0" baseline="0" dirty="0" smtClean="0">
                <a:ln>
                  <a:noFill/>
                </a:ln>
                <a:solidFill>
                  <a:schemeClr val="tx1"/>
                </a:solidFill>
                <a:effectLst/>
                <a:latin typeface="Arial" pitchFamily="34" charset="0"/>
                <a:ea typeface="Calibri" pitchFamily="34" charset="0"/>
                <a:cs typeface="Arial" pitchFamily="34" charset="0"/>
              </a:rPr>
              <a:t>Carillon Park Rail &amp; Steam Society</a:t>
            </a:r>
            <a:endParaRPr kumimoji="0" lang="en-US" sz="600" b="0" i="0" u="none" strike="noStrike" cap="none" normalizeH="0" baseline="0" dirty="0" smtClean="0">
              <a:ln>
                <a:noFill/>
              </a:ln>
              <a:solidFill>
                <a:schemeClr val="tx1"/>
              </a:solidFill>
              <a:effectLst/>
              <a:latin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Arial" pitchFamily="34" charset="0"/>
                <a:ea typeface="Calibri" pitchFamily="34" charset="0"/>
                <a:cs typeface="Arial" pitchFamily="34" charset="0"/>
              </a:rPr>
              <a:t>1000 Carillon Blvd, Dayton, Ohio 45409       </a:t>
            </a:r>
            <a:r>
              <a:rPr kumimoji="0" lang="en-US" sz="1600" b="0" i="0" u="none" strike="noStrike" cap="none" normalizeH="0" baseline="0" dirty="0" smtClean="0">
                <a:ln>
                  <a:noFill/>
                </a:ln>
                <a:solidFill>
                  <a:schemeClr val="tx1"/>
                </a:solidFill>
                <a:effectLst/>
                <a:latin typeface="Arial" pitchFamily="34" charset="0"/>
                <a:ea typeface="Calibri" pitchFamily="34" charset="0"/>
                <a:cs typeface="Arial" pitchFamily="34" charset="0"/>
                <a:hlinkClick r:id="rId3"/>
              </a:rPr>
              <a:t>www.CPRSS.org</a:t>
            </a:r>
            <a:endParaRPr kumimoji="0" lang="en-US" sz="1800" b="0" i="0" u="none" strike="noStrike" cap="none" normalizeH="0" baseline="0" dirty="0" smtClean="0">
              <a:ln>
                <a:noFill/>
              </a:ln>
              <a:solidFill>
                <a:schemeClr val="tx1"/>
              </a:solidFill>
              <a:effectLst/>
              <a:latin typeface="Arial" pitchFamily="34" charset="0"/>
            </a:endParaRPr>
          </a:p>
        </p:txBody>
      </p:sp>
      <p:sp>
        <p:nvSpPr>
          <p:cNvPr id="10" name="TextBox 9"/>
          <p:cNvSpPr txBox="1"/>
          <p:nvPr/>
        </p:nvSpPr>
        <p:spPr>
          <a:xfrm>
            <a:off x="383934" y="2036598"/>
            <a:ext cx="6096000" cy="1015663"/>
          </a:xfrm>
          <a:prstGeom prst="rect">
            <a:avLst/>
          </a:prstGeom>
          <a:noFill/>
          <a:ln>
            <a:solidFill>
              <a:schemeClr val="tx1"/>
            </a:solidFill>
          </a:ln>
        </p:spPr>
        <p:txBody>
          <a:bodyPr wrap="square" rtlCol="0">
            <a:spAutoFit/>
          </a:bodyPr>
          <a:lstStyle/>
          <a:p>
            <a:r>
              <a:rPr lang="en-US" sz="1200" b="1" dirty="0" smtClean="0"/>
              <a:t>Upcoming Events:</a:t>
            </a:r>
            <a:endParaRPr lang="en-US" sz="1200" b="1" dirty="0" smtClean="0">
              <a:solidFill>
                <a:srgbClr val="FF0000"/>
              </a:solidFill>
            </a:endParaRPr>
          </a:p>
          <a:p>
            <a:pPr marL="228600" indent="-228600"/>
            <a:r>
              <a:rPr lang="en-US" sz="1200" b="1" dirty="0" smtClean="0">
                <a:sym typeface="Wingdings" pitchFamily="2" charset="2"/>
              </a:rPr>
              <a:t>1 ) There will </a:t>
            </a:r>
            <a:r>
              <a:rPr lang="en-US" sz="1200" b="1" dirty="0" smtClean="0">
                <a:solidFill>
                  <a:srgbClr val="FF0000"/>
                </a:solidFill>
                <a:sym typeface="Wingdings" pitchFamily="2" charset="2"/>
              </a:rPr>
              <a:t>NOT</a:t>
            </a:r>
            <a:r>
              <a:rPr lang="en-US" sz="1200" b="1" dirty="0" smtClean="0">
                <a:sym typeface="Wingdings" pitchFamily="2" charset="2"/>
              </a:rPr>
              <a:t> be a CPR&amp;SS Train Club meeting in January 2021.  </a:t>
            </a:r>
          </a:p>
          <a:p>
            <a:pPr marL="228600" indent="-228600"/>
            <a:r>
              <a:rPr lang="en-US" sz="1200" b="1" dirty="0" smtClean="0">
                <a:sym typeface="Wingdings" pitchFamily="2" charset="2"/>
              </a:rPr>
              <a:t>Next meeting would be Feb 13 at 11 AM in the Carillon Park main building (address above).</a:t>
            </a:r>
            <a:endParaRPr lang="en-US" sz="1200" b="1" dirty="0" smtClean="0"/>
          </a:p>
          <a:p>
            <a:r>
              <a:rPr lang="en-US" sz="1200" b="1" dirty="0" smtClean="0"/>
              <a:t>2</a:t>
            </a:r>
            <a:r>
              <a:rPr lang="en-US" sz="1200" b="1" dirty="0" smtClean="0">
                <a:sym typeface="Wingdings" pitchFamily="2" charset="2"/>
              </a:rPr>
              <a:t> ) Rail Festival committee meeting – no date set yet.  See </a:t>
            </a:r>
            <a:r>
              <a:rPr lang="en-US" sz="1200" b="1" dirty="0" smtClean="0">
                <a:sym typeface="Wingdings" pitchFamily="2" charset="2"/>
                <a:hlinkClick r:id="rId4"/>
              </a:rPr>
              <a:t>RailFestival.com</a:t>
            </a:r>
            <a:r>
              <a:rPr lang="en-US" sz="1200" b="1" dirty="0" smtClean="0">
                <a:sym typeface="Wingdings" pitchFamily="2" charset="2"/>
              </a:rPr>
              <a:t> for the latest info.</a:t>
            </a:r>
            <a:endParaRPr lang="en-US" sz="1200" dirty="0" smtClean="0">
              <a:sym typeface="Wingdings" pitchFamily="2" charset="2"/>
            </a:endParaRPr>
          </a:p>
          <a:p>
            <a:r>
              <a:rPr lang="en-US" sz="1200" b="1" dirty="0" smtClean="0">
                <a:sym typeface="Wingdings" pitchFamily="2" charset="2"/>
              </a:rPr>
              <a:t>3) 1</a:t>
            </a:r>
            <a:r>
              <a:rPr lang="en-US" sz="1200" b="1" baseline="30000" dirty="0" smtClean="0">
                <a:sym typeface="Wingdings" pitchFamily="2" charset="2"/>
              </a:rPr>
              <a:t>st</a:t>
            </a:r>
            <a:r>
              <a:rPr lang="en-US" sz="1200" b="1" dirty="0" smtClean="0">
                <a:sym typeface="Wingdings" pitchFamily="2" charset="2"/>
              </a:rPr>
              <a:t> 2021 train run – Not firm but probably April 10 from 1 – 4 PM, after CPR&amp;SS meeting. </a:t>
            </a:r>
          </a:p>
        </p:txBody>
      </p:sp>
      <p:sp>
        <p:nvSpPr>
          <p:cNvPr id="9" name="TextBox 8"/>
          <p:cNvSpPr txBox="1"/>
          <p:nvPr/>
        </p:nvSpPr>
        <p:spPr>
          <a:xfrm>
            <a:off x="3810000" y="152400"/>
            <a:ext cx="651140" cy="461665"/>
          </a:xfrm>
          <a:prstGeom prst="rect">
            <a:avLst/>
          </a:prstGeom>
          <a:noFill/>
        </p:spPr>
        <p:txBody>
          <a:bodyPr wrap="none" rtlCol="0">
            <a:spAutoFit/>
          </a:bodyPr>
          <a:lstStyle/>
          <a:p>
            <a:r>
              <a:rPr lang="en-US" sz="2400" dirty="0" smtClean="0"/>
              <a:t>The</a:t>
            </a:r>
            <a:endParaRPr lang="en-US" sz="2400" dirty="0"/>
          </a:p>
        </p:txBody>
      </p:sp>
      <p:sp>
        <p:nvSpPr>
          <p:cNvPr id="11" name="TextBox 10"/>
          <p:cNvSpPr txBox="1"/>
          <p:nvPr/>
        </p:nvSpPr>
        <p:spPr>
          <a:xfrm>
            <a:off x="382796" y="5104347"/>
            <a:ext cx="2826230" cy="3308598"/>
          </a:xfrm>
          <a:prstGeom prst="rect">
            <a:avLst/>
          </a:prstGeom>
          <a:noFill/>
          <a:ln>
            <a:solidFill>
              <a:schemeClr val="tx1"/>
            </a:solidFill>
          </a:ln>
        </p:spPr>
        <p:txBody>
          <a:bodyPr wrap="square" rtlCol="0">
            <a:spAutoFit/>
          </a:bodyPr>
          <a:lstStyle/>
          <a:p>
            <a:r>
              <a:rPr lang="en-US" sz="1100" dirty="0" smtClean="0"/>
              <a:t>CPR &amp; SS  2020/21 Officers(*) and others:</a:t>
            </a:r>
          </a:p>
          <a:p>
            <a:r>
              <a:rPr lang="en-US" sz="1100" b="1" dirty="0" smtClean="0"/>
              <a:t>*President:   Jim Eaton   </a:t>
            </a:r>
            <a:r>
              <a:rPr lang="en-US" sz="1100" dirty="0" smtClean="0"/>
              <a:t>812-603-6275 </a:t>
            </a:r>
          </a:p>
          <a:p>
            <a:r>
              <a:rPr lang="en-US" sz="1100" b="1" dirty="0" smtClean="0"/>
              <a:t> Jim.Eaton@CPRSS.org</a:t>
            </a:r>
          </a:p>
          <a:p>
            <a:r>
              <a:rPr lang="en-US" sz="1100" b="1" dirty="0" smtClean="0"/>
              <a:t>*Vice President:  Norm Gibson</a:t>
            </a:r>
          </a:p>
          <a:p>
            <a:r>
              <a:rPr lang="en-US" sz="1100" dirty="0" smtClean="0"/>
              <a:t>937-510-6142 </a:t>
            </a:r>
            <a:r>
              <a:rPr lang="en-US" sz="1100" b="1" dirty="0" smtClean="0">
                <a:hlinkClick r:id="rId5"/>
              </a:rPr>
              <a:t>NormGibson2015@gmail.com</a:t>
            </a:r>
            <a:r>
              <a:rPr lang="en-US" sz="1100" dirty="0" smtClean="0"/>
              <a:t> </a:t>
            </a:r>
          </a:p>
          <a:p>
            <a:r>
              <a:rPr lang="en-US" sz="1100" b="1" dirty="0" smtClean="0"/>
              <a:t>*Treasurer</a:t>
            </a:r>
            <a:r>
              <a:rPr lang="en-US" sz="1100" dirty="0" smtClean="0"/>
              <a:t>:  </a:t>
            </a:r>
            <a:r>
              <a:rPr lang="en-US" sz="1100" b="1" dirty="0" smtClean="0"/>
              <a:t>Bob Schwenke  </a:t>
            </a:r>
            <a:r>
              <a:rPr lang="en-US" sz="1100" dirty="0" smtClean="0"/>
              <a:t>937-572-3411</a:t>
            </a:r>
            <a:br>
              <a:rPr lang="en-US" sz="1100" dirty="0" smtClean="0"/>
            </a:br>
            <a:r>
              <a:rPr lang="en-US" sz="1100" b="1" dirty="0" smtClean="0">
                <a:hlinkClick r:id="rId6"/>
              </a:rPr>
              <a:t>RBSchwenke50@AOL.com</a:t>
            </a:r>
            <a:r>
              <a:rPr lang="en-US" sz="1100" b="1" dirty="0" smtClean="0"/>
              <a:t> </a:t>
            </a:r>
          </a:p>
          <a:p>
            <a:r>
              <a:rPr lang="en-US" sz="1100" b="1" dirty="0" smtClean="0"/>
              <a:t>*Secretary:   Ken Hemmelgarn  </a:t>
            </a:r>
            <a:r>
              <a:rPr lang="en-US" sz="1100" dirty="0" smtClean="0"/>
              <a:t>937-275-9589  </a:t>
            </a:r>
            <a:r>
              <a:rPr lang="en-US" sz="1100" b="1" dirty="0" smtClean="0">
                <a:hlinkClick r:id="rId7"/>
              </a:rPr>
              <a:t>Ken.Hemmelgarn@sbcglobal.net</a:t>
            </a:r>
            <a:endParaRPr lang="en-US" sz="1100" b="1" dirty="0" smtClean="0"/>
          </a:p>
          <a:p>
            <a:r>
              <a:rPr lang="en-US" sz="1100" b="1" dirty="0" smtClean="0"/>
              <a:t>Membership, Engine Maintenance,</a:t>
            </a:r>
          </a:p>
          <a:p>
            <a:r>
              <a:rPr lang="en-US" sz="1100" b="1" dirty="0" smtClean="0"/>
              <a:t>&amp; Special Runs:  Lawrence Wassell</a:t>
            </a:r>
            <a:endParaRPr lang="en-US" sz="1100" dirty="0" smtClean="0"/>
          </a:p>
          <a:p>
            <a:r>
              <a:rPr lang="en-US" sz="1100" dirty="0" smtClean="0"/>
              <a:t>937-293-3615  </a:t>
            </a:r>
            <a:r>
              <a:rPr lang="en-US" sz="1100" b="1" dirty="0" smtClean="0"/>
              <a:t> </a:t>
            </a:r>
            <a:r>
              <a:rPr lang="en-US" sz="1100" b="1" dirty="0" smtClean="0">
                <a:hlinkClick r:id="rId8"/>
              </a:rPr>
              <a:t>Reilmann6240@att.net</a:t>
            </a:r>
            <a:endParaRPr lang="en-US" sz="1100" b="1" dirty="0" smtClean="0"/>
          </a:p>
          <a:p>
            <a:r>
              <a:rPr lang="en-US" sz="1100" b="1" dirty="0" smtClean="0"/>
              <a:t>Safety Committee</a:t>
            </a:r>
            <a:r>
              <a:rPr lang="en-US" sz="1100" dirty="0" smtClean="0"/>
              <a:t>:  </a:t>
            </a:r>
            <a:r>
              <a:rPr lang="en-US" sz="1100" b="1" dirty="0" smtClean="0"/>
              <a:t>Mike Harbaugh</a:t>
            </a:r>
          </a:p>
          <a:p>
            <a:r>
              <a:rPr lang="en-US" sz="1100" b="1" dirty="0" smtClean="0"/>
              <a:t>Boiler Inspections</a:t>
            </a:r>
            <a:r>
              <a:rPr lang="en-US" sz="1100" dirty="0" smtClean="0"/>
              <a:t>:  </a:t>
            </a:r>
            <a:r>
              <a:rPr lang="en-US" sz="1100" b="1" dirty="0" smtClean="0"/>
              <a:t>Ken Hemmelgarn </a:t>
            </a:r>
          </a:p>
          <a:p>
            <a:r>
              <a:rPr lang="en-US" sz="1100" dirty="0" smtClean="0"/>
              <a:t>937-275-9589 </a:t>
            </a:r>
            <a:r>
              <a:rPr lang="en-US" sz="1100" b="1" dirty="0" smtClean="0">
                <a:hlinkClick r:id="rId7"/>
              </a:rPr>
              <a:t>Ken.Hemmelgarn@sbcglobal.net</a:t>
            </a:r>
            <a:endParaRPr lang="en-US" sz="1100" b="1" dirty="0" smtClean="0"/>
          </a:p>
          <a:p>
            <a:r>
              <a:rPr lang="en-US" sz="1100" b="1" dirty="0" smtClean="0"/>
              <a:t>Newsletter, Website, Volunteer Hours:</a:t>
            </a:r>
          </a:p>
          <a:p>
            <a:r>
              <a:rPr lang="en-US" sz="1100" b="1" dirty="0" smtClean="0"/>
              <a:t> John Laugle </a:t>
            </a:r>
            <a:r>
              <a:rPr lang="en-US" sz="1100" dirty="0" smtClean="0"/>
              <a:t>(937) 269-4654 </a:t>
            </a:r>
            <a:r>
              <a:rPr lang="en-US" sz="1100" b="1" dirty="0" smtClean="0"/>
              <a:t> </a:t>
            </a:r>
            <a:r>
              <a:rPr lang="en-US" sz="1100" b="1" dirty="0" smtClean="0">
                <a:hlinkClick r:id="rId9"/>
              </a:rPr>
              <a:t>jwlaugle@yahoo.com</a:t>
            </a:r>
            <a:r>
              <a:rPr lang="en-US" sz="1100" b="1" dirty="0" smtClean="0"/>
              <a:t> </a:t>
            </a:r>
            <a:endParaRPr lang="en-US" sz="1100" b="1" dirty="0"/>
          </a:p>
        </p:txBody>
      </p:sp>
      <p:sp>
        <p:nvSpPr>
          <p:cNvPr id="13" name="TextBox 12"/>
          <p:cNvSpPr txBox="1"/>
          <p:nvPr/>
        </p:nvSpPr>
        <p:spPr>
          <a:xfrm>
            <a:off x="5494084" y="1516316"/>
            <a:ext cx="1138052" cy="276999"/>
          </a:xfrm>
          <a:prstGeom prst="rect">
            <a:avLst/>
          </a:prstGeom>
          <a:noFill/>
        </p:spPr>
        <p:txBody>
          <a:bodyPr wrap="square" rtlCol="0">
            <a:spAutoFit/>
          </a:bodyPr>
          <a:lstStyle/>
          <a:p>
            <a:r>
              <a:rPr lang="en-US" sz="1200" b="1" dirty="0" smtClean="0">
                <a:latin typeface="Arial" pitchFamily="34" charset="0"/>
                <a:ea typeface="Calibri" pitchFamily="34" charset="0"/>
                <a:cs typeface="Arial" pitchFamily="34" charset="0"/>
              </a:rPr>
              <a:t>Jan 03, 2021</a:t>
            </a:r>
            <a:endParaRPr lang="en-US" sz="1200" b="1" dirty="0"/>
          </a:p>
        </p:txBody>
      </p:sp>
      <p:pic>
        <p:nvPicPr>
          <p:cNvPr id="2050" name="Picture 2"/>
          <p:cNvPicPr>
            <a:picLocks noChangeAspect="1" noChangeArrowheads="1"/>
          </p:cNvPicPr>
          <p:nvPr/>
        </p:nvPicPr>
        <p:blipFill>
          <a:blip r:embed="rId10" cstate="print"/>
          <a:srcRect/>
          <a:stretch>
            <a:fillRect/>
          </a:stretch>
        </p:blipFill>
        <p:spPr bwMode="auto">
          <a:xfrm>
            <a:off x="304801" y="152401"/>
            <a:ext cx="2438400" cy="1237158"/>
          </a:xfrm>
          <a:prstGeom prst="rect">
            <a:avLst/>
          </a:prstGeom>
          <a:noFill/>
          <a:ln w="9525">
            <a:noFill/>
            <a:miter lim="800000"/>
            <a:headEnd/>
            <a:tailEnd/>
          </a:ln>
          <a:effectLst/>
        </p:spPr>
      </p:pic>
      <p:sp>
        <p:nvSpPr>
          <p:cNvPr id="19" name="TextBox 18"/>
          <p:cNvSpPr txBox="1"/>
          <p:nvPr/>
        </p:nvSpPr>
        <p:spPr>
          <a:xfrm>
            <a:off x="2743200" y="1143001"/>
            <a:ext cx="2743200" cy="369332"/>
          </a:xfrm>
          <a:prstGeom prst="rect">
            <a:avLst/>
          </a:prstGeom>
          <a:noFill/>
        </p:spPr>
        <p:txBody>
          <a:bodyPr wrap="square" rtlCol="0">
            <a:spAutoFit/>
          </a:bodyPr>
          <a:lstStyle/>
          <a:p>
            <a:pPr lvl="0"/>
            <a:r>
              <a:rPr lang="en-US" dirty="0" smtClean="0">
                <a:latin typeface="Arial" pitchFamily="34" charset="0"/>
                <a:ea typeface="Calibri" pitchFamily="34" charset="0"/>
                <a:cs typeface="Arial" pitchFamily="34" charset="0"/>
              </a:rPr>
              <a:t>Official Newsletter of the</a:t>
            </a:r>
            <a:endParaRPr lang="en-US" dirty="0"/>
          </a:p>
        </p:txBody>
      </p:sp>
      <p:sp>
        <p:nvSpPr>
          <p:cNvPr id="15" name="TextBox 14"/>
          <p:cNvSpPr txBox="1"/>
          <p:nvPr/>
        </p:nvSpPr>
        <p:spPr>
          <a:xfrm>
            <a:off x="383156" y="3825955"/>
            <a:ext cx="6096000" cy="830997"/>
          </a:xfrm>
          <a:prstGeom prst="rect">
            <a:avLst/>
          </a:prstGeom>
          <a:noFill/>
          <a:ln>
            <a:solidFill>
              <a:schemeClr val="tx1"/>
            </a:solidFill>
          </a:ln>
        </p:spPr>
        <p:txBody>
          <a:bodyPr wrap="square" rtlCol="0">
            <a:spAutoFit/>
          </a:bodyPr>
          <a:lstStyle/>
          <a:p>
            <a:r>
              <a:rPr lang="en-US" sz="1200" b="1" dirty="0" smtClean="0">
                <a:solidFill>
                  <a:srgbClr val="FF0000"/>
                </a:solidFill>
              </a:rPr>
              <a:t>Members: </a:t>
            </a:r>
            <a:r>
              <a:rPr lang="en-US" sz="1200" dirty="0" smtClean="0"/>
              <a:t>Club memberships </a:t>
            </a:r>
            <a:r>
              <a:rPr lang="en-US" sz="1200" b="1" dirty="0" smtClean="0">
                <a:solidFill>
                  <a:srgbClr val="FF0000"/>
                </a:solidFill>
              </a:rPr>
              <a:t>EXPIRE on</a:t>
            </a:r>
            <a:r>
              <a:rPr lang="en-US" sz="1200" dirty="0" smtClean="0"/>
              <a:t> </a:t>
            </a:r>
            <a:r>
              <a:rPr lang="en-US" sz="1200" b="1" dirty="0" smtClean="0">
                <a:solidFill>
                  <a:srgbClr val="FF0000"/>
                </a:solidFill>
              </a:rPr>
              <a:t>March 31, 2021.</a:t>
            </a:r>
            <a:r>
              <a:rPr lang="en-US" sz="1200" dirty="0" smtClean="0"/>
              <a:t>  You </a:t>
            </a:r>
            <a:r>
              <a:rPr lang="en-US" sz="1200" b="1" dirty="0" smtClean="0">
                <a:solidFill>
                  <a:srgbClr val="FF0000"/>
                </a:solidFill>
              </a:rPr>
              <a:t>MUST</a:t>
            </a:r>
            <a:r>
              <a:rPr lang="en-US" sz="1200" dirty="0" smtClean="0"/>
              <a:t> be a member to run </a:t>
            </a:r>
            <a:r>
              <a:rPr lang="en-US" sz="1200" b="1" dirty="0" smtClean="0">
                <a:solidFill>
                  <a:srgbClr val="FF0000"/>
                </a:solidFill>
              </a:rPr>
              <a:t>ANY</a:t>
            </a:r>
            <a:r>
              <a:rPr lang="en-US" sz="1200" dirty="0" smtClean="0"/>
              <a:t> equipment at the track.  For memberships, sign up at the track or send an email to: Larry Wassell, </a:t>
            </a:r>
            <a:r>
              <a:rPr lang="en-US" sz="1200" dirty="0" smtClean="0">
                <a:hlinkClick r:id="rId8"/>
              </a:rPr>
              <a:t>Reilmann6240@att.net</a:t>
            </a:r>
            <a:r>
              <a:rPr lang="en-US" sz="1200" dirty="0" smtClean="0"/>
              <a:t> or postal mail to 2824 Vale Dr., Kettering OH 45420.  For info also see the Membership page at:  </a:t>
            </a:r>
            <a:r>
              <a:rPr lang="en-US" sz="1200" dirty="0" smtClean="0">
                <a:hlinkClick r:id="rId3"/>
              </a:rPr>
              <a:t>www.CPRSS.org</a:t>
            </a:r>
            <a:endParaRPr lang="en-US" sz="1200" dirty="0">
              <a:solidFill>
                <a:srgbClr val="FF0000"/>
              </a:solidFill>
            </a:endParaRPr>
          </a:p>
        </p:txBody>
      </p:sp>
      <p:sp>
        <p:nvSpPr>
          <p:cNvPr id="16" name="TextBox 15"/>
          <p:cNvSpPr txBox="1"/>
          <p:nvPr/>
        </p:nvSpPr>
        <p:spPr>
          <a:xfrm>
            <a:off x="372785" y="3210629"/>
            <a:ext cx="6094741" cy="461665"/>
          </a:xfrm>
          <a:prstGeom prst="rect">
            <a:avLst/>
          </a:prstGeom>
          <a:noFill/>
          <a:ln>
            <a:solidFill>
              <a:schemeClr val="tx1"/>
            </a:solidFill>
          </a:ln>
        </p:spPr>
        <p:txBody>
          <a:bodyPr wrap="square" rtlCol="0">
            <a:spAutoFit/>
          </a:bodyPr>
          <a:lstStyle/>
          <a:p>
            <a:r>
              <a:rPr lang="en-US" sz="1200" b="1" dirty="0" smtClean="0"/>
              <a:t>Next CPR&amp;SS meeting discussions:  Plans and schedule for 2021, COVID impacts, work days, train storage, Carillon park plans, Rail Festival, etc</a:t>
            </a:r>
            <a:r>
              <a:rPr lang="en-US" sz="1200" b="1" dirty="0" smtClean="0">
                <a:sym typeface="Wingdings" pitchFamily="2" charset="2"/>
              </a:rPr>
              <a:t>.</a:t>
            </a:r>
            <a:endParaRPr lang="en-US" sz="1200" b="1" dirty="0"/>
          </a:p>
        </p:txBody>
      </p:sp>
      <p:sp>
        <p:nvSpPr>
          <p:cNvPr id="18" name="TextBox 17"/>
          <p:cNvSpPr txBox="1"/>
          <p:nvPr/>
        </p:nvSpPr>
        <p:spPr>
          <a:xfrm>
            <a:off x="3296450" y="7545722"/>
            <a:ext cx="3127402" cy="938719"/>
          </a:xfrm>
          <a:prstGeom prst="rect">
            <a:avLst/>
          </a:prstGeom>
          <a:noFill/>
        </p:spPr>
        <p:txBody>
          <a:bodyPr wrap="square" rtlCol="0">
            <a:spAutoFit/>
          </a:bodyPr>
          <a:lstStyle/>
          <a:p>
            <a:r>
              <a:rPr lang="en-US" sz="1100" dirty="0" smtClean="0"/>
              <a:t>Above is the engine house on Dec 27, 2020 showing the CPR&amp;SS’s newest engine, 7695, a little after its one year anniversary.  On the right is the club’s Plum Cove and behind it is 1932, an F7 type in B&amp;O paint scheme.</a:t>
            </a:r>
          </a:p>
        </p:txBody>
      </p:sp>
      <p:sp>
        <p:nvSpPr>
          <p:cNvPr id="17" name="Slide Number Placeholder 16"/>
          <p:cNvSpPr>
            <a:spLocks noGrp="1"/>
          </p:cNvSpPr>
          <p:nvPr>
            <p:ph type="sldNum" sz="quarter" idx="12"/>
          </p:nvPr>
        </p:nvSpPr>
        <p:spPr>
          <a:xfrm>
            <a:off x="4891046" y="8483085"/>
            <a:ext cx="1600200" cy="486833"/>
          </a:xfrm>
        </p:spPr>
        <p:txBody>
          <a:bodyPr/>
          <a:lstStyle/>
          <a:p>
            <a:r>
              <a:rPr lang="en-US" dirty="0" smtClean="0"/>
              <a:t>Page </a:t>
            </a:r>
            <a:fld id="{8EE0C1B2-ABDC-4A63-850F-31F0F44B9BF0}" type="slidenum">
              <a:rPr lang="en-US" smtClean="0"/>
              <a:pPr/>
              <a:t>1</a:t>
            </a:fld>
            <a:endParaRPr lang="en-US" dirty="0"/>
          </a:p>
        </p:txBody>
      </p:sp>
      <p:pic>
        <p:nvPicPr>
          <p:cNvPr id="3" name="Picture 2"/>
          <p:cNvPicPr>
            <a:picLocks noChangeAspect="1" noChangeArrowheads="1"/>
          </p:cNvPicPr>
          <p:nvPr/>
        </p:nvPicPr>
        <p:blipFill>
          <a:blip r:embed="rId11" cstate="print"/>
          <a:srcRect/>
          <a:stretch>
            <a:fillRect/>
          </a:stretch>
        </p:blipFill>
        <p:spPr bwMode="auto">
          <a:xfrm>
            <a:off x="3296451" y="4947236"/>
            <a:ext cx="3194956" cy="2503802"/>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EE0C1B2-ABDC-4A63-850F-31F0F44B9BF0}" type="slidenum">
              <a:rPr lang="en-US" smtClean="0"/>
              <a:pPr/>
              <a:t>2</a:t>
            </a:fld>
            <a:endParaRPr lang="en-US"/>
          </a:p>
        </p:txBody>
      </p:sp>
      <p:sp>
        <p:nvSpPr>
          <p:cNvPr id="4" name="TextBox 3"/>
          <p:cNvSpPr txBox="1"/>
          <p:nvPr/>
        </p:nvSpPr>
        <p:spPr>
          <a:xfrm>
            <a:off x="345783" y="260299"/>
            <a:ext cx="5424925" cy="461665"/>
          </a:xfrm>
          <a:prstGeom prst="rect">
            <a:avLst/>
          </a:prstGeom>
          <a:noFill/>
        </p:spPr>
        <p:txBody>
          <a:bodyPr wrap="square" rtlCol="0">
            <a:spAutoFit/>
          </a:bodyPr>
          <a:lstStyle/>
          <a:p>
            <a:r>
              <a:rPr lang="en-US" sz="1200" dirty="0" smtClean="0"/>
              <a:t>There were no train runs in November or December to provide pictures from so  here are pictures from around the track.  Most pictures were taken on Dec 27, 2020.</a:t>
            </a:r>
          </a:p>
        </p:txBody>
      </p:sp>
      <p:sp>
        <p:nvSpPr>
          <p:cNvPr id="5" name="TextBox 4"/>
          <p:cNvSpPr txBox="1"/>
          <p:nvPr/>
        </p:nvSpPr>
        <p:spPr>
          <a:xfrm>
            <a:off x="5587298" y="271571"/>
            <a:ext cx="832279" cy="276999"/>
          </a:xfrm>
          <a:prstGeom prst="rect">
            <a:avLst/>
          </a:prstGeom>
          <a:noFill/>
        </p:spPr>
        <p:txBody>
          <a:bodyPr wrap="none" rtlCol="0">
            <a:spAutoFit/>
          </a:bodyPr>
          <a:lstStyle/>
          <a:p>
            <a:r>
              <a:rPr lang="en-US" sz="1200" b="1" dirty="0" smtClean="0">
                <a:latin typeface="Arial" pitchFamily="34" charset="0"/>
                <a:ea typeface="Calibri" pitchFamily="34" charset="0"/>
                <a:cs typeface="Arial" pitchFamily="34" charset="0"/>
              </a:rPr>
              <a:t>Jan 2021</a:t>
            </a:r>
            <a:endParaRPr lang="en-US" sz="1200" b="1" dirty="0"/>
          </a:p>
        </p:txBody>
      </p:sp>
      <p:cxnSp>
        <p:nvCxnSpPr>
          <p:cNvPr id="9" name="Straight Connector 8"/>
          <p:cNvCxnSpPr/>
          <p:nvPr/>
        </p:nvCxnSpPr>
        <p:spPr>
          <a:xfrm flipH="1" flipV="1">
            <a:off x="527950" y="6352377"/>
            <a:ext cx="5601121" cy="1821"/>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445674" y="5532503"/>
            <a:ext cx="5938477" cy="830997"/>
          </a:xfrm>
          <a:prstGeom prst="rect">
            <a:avLst/>
          </a:prstGeom>
          <a:noFill/>
        </p:spPr>
        <p:txBody>
          <a:bodyPr wrap="square" rtlCol="0">
            <a:spAutoFit/>
          </a:bodyPr>
          <a:lstStyle/>
          <a:p>
            <a:r>
              <a:rPr lang="en-US" sz="1200" dirty="0" smtClean="0"/>
              <a:t>Above right is club loco 652 tucked back in the second storage unit.  This unit was built to provide a more weather-proof location for 652 which had been stored in the hillside tunnel which still allowed rain and snow to be blown onto the engine.  This unit is 8 feet deep with provision to extend it another 8 feet so a loco and engineer’s car can be stored as one unit.   </a:t>
            </a:r>
          </a:p>
        </p:txBody>
      </p:sp>
      <p:sp>
        <p:nvSpPr>
          <p:cNvPr id="12" name="TextBox 11"/>
          <p:cNvSpPr txBox="1"/>
          <p:nvPr/>
        </p:nvSpPr>
        <p:spPr>
          <a:xfrm>
            <a:off x="3757492" y="6469956"/>
            <a:ext cx="2589520" cy="1938992"/>
          </a:xfrm>
          <a:prstGeom prst="rect">
            <a:avLst/>
          </a:prstGeom>
          <a:noFill/>
        </p:spPr>
        <p:txBody>
          <a:bodyPr wrap="square" rtlCol="0">
            <a:spAutoFit/>
          </a:bodyPr>
          <a:lstStyle/>
          <a:p>
            <a:r>
              <a:rPr lang="en-US" sz="1200" dirty="0" smtClean="0"/>
              <a:t>At left is the tarp tunnel’s west end.  This is where the club stores its passenger cars, conductor cars, and other miscellaneous cars.  Both ends are open which exposes cars inside to some weathering.  Plus the tarps have been replaced 3 or 4 times already due to their deterioration and ripping.  Better, more weather resistant storage is a long term goal. </a:t>
            </a:r>
          </a:p>
        </p:txBody>
      </p:sp>
      <p:pic>
        <p:nvPicPr>
          <p:cNvPr id="3" name="Picture 2"/>
          <p:cNvPicPr>
            <a:picLocks noChangeAspect="1" noChangeArrowheads="1"/>
          </p:cNvPicPr>
          <p:nvPr/>
        </p:nvPicPr>
        <p:blipFill>
          <a:blip r:embed="rId2" cstate="print"/>
          <a:srcRect/>
          <a:stretch>
            <a:fillRect/>
          </a:stretch>
        </p:blipFill>
        <p:spPr bwMode="auto">
          <a:xfrm>
            <a:off x="499318" y="1782696"/>
            <a:ext cx="2935444" cy="3703705"/>
          </a:xfrm>
          <a:prstGeom prst="rect">
            <a:avLst/>
          </a:prstGeom>
          <a:noFill/>
          <a:ln w="9525">
            <a:noFill/>
            <a:miter lim="800000"/>
            <a:headEnd/>
            <a:tailEnd/>
          </a:ln>
          <a:effectLst/>
        </p:spPr>
      </p:pic>
      <p:pic>
        <p:nvPicPr>
          <p:cNvPr id="6" name="Picture 3"/>
          <p:cNvPicPr>
            <a:picLocks noChangeAspect="1" noChangeArrowheads="1"/>
          </p:cNvPicPr>
          <p:nvPr/>
        </p:nvPicPr>
        <p:blipFill>
          <a:blip r:embed="rId3" cstate="print"/>
          <a:srcRect/>
          <a:stretch>
            <a:fillRect/>
          </a:stretch>
        </p:blipFill>
        <p:spPr bwMode="auto">
          <a:xfrm>
            <a:off x="3526972" y="1796786"/>
            <a:ext cx="2764970" cy="3686626"/>
          </a:xfrm>
          <a:prstGeom prst="rect">
            <a:avLst/>
          </a:prstGeom>
          <a:noFill/>
          <a:ln w="9525">
            <a:noFill/>
            <a:miter lim="800000"/>
            <a:headEnd/>
            <a:tailEnd/>
          </a:ln>
          <a:effectLst/>
        </p:spPr>
      </p:pic>
      <p:sp>
        <p:nvSpPr>
          <p:cNvPr id="15" name="TextBox 14"/>
          <p:cNvSpPr txBox="1"/>
          <p:nvPr/>
        </p:nvSpPr>
        <p:spPr>
          <a:xfrm>
            <a:off x="367552" y="735426"/>
            <a:ext cx="6177963" cy="1015663"/>
          </a:xfrm>
          <a:prstGeom prst="rect">
            <a:avLst/>
          </a:prstGeom>
          <a:noFill/>
        </p:spPr>
        <p:txBody>
          <a:bodyPr wrap="square" rtlCol="0">
            <a:spAutoFit/>
          </a:bodyPr>
          <a:lstStyle/>
          <a:p>
            <a:r>
              <a:rPr lang="en-US" sz="1200" dirty="0" smtClean="0"/>
              <a:t>Below left is club loco 9615A which was painted in a Pennsy color scheme by Bob S over the summer.  It was previously numbered 615 and was red.  Bob also built an engineer’s car which is stored behind 9615A in this storage unit.   Numbered 9615B, it is also painted in matching  Pennsy colors.   The  battery charger’s black cord crosses over the loco’s face in this picture.   This storage unit is 15.5 feet deep and allows the loco and engineer’s car to be stored as one unit.   </a:t>
            </a:r>
          </a:p>
        </p:txBody>
      </p:sp>
      <p:pic>
        <p:nvPicPr>
          <p:cNvPr id="7" name="Picture 4"/>
          <p:cNvPicPr>
            <a:picLocks noChangeAspect="1" noChangeArrowheads="1"/>
          </p:cNvPicPr>
          <p:nvPr/>
        </p:nvPicPr>
        <p:blipFill>
          <a:blip r:embed="rId4" cstate="print"/>
          <a:srcRect/>
          <a:stretch>
            <a:fillRect/>
          </a:stretch>
        </p:blipFill>
        <p:spPr bwMode="auto">
          <a:xfrm>
            <a:off x="538221" y="6407204"/>
            <a:ext cx="3142432" cy="2234072"/>
          </a:xfrm>
          <a:prstGeom prst="rect">
            <a:avLst/>
          </a:prstGeom>
          <a:noFill/>
          <a:ln w="9525">
            <a:noFill/>
            <a:miter lim="800000"/>
            <a:headEnd/>
            <a:tailEnd/>
          </a:ln>
          <a:effec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EE0C1B2-ABDC-4A63-850F-31F0F44B9BF0}" type="slidenum">
              <a:rPr lang="en-US" smtClean="0"/>
              <a:pPr/>
              <a:t>3</a:t>
            </a:fld>
            <a:endParaRPr lang="en-US"/>
          </a:p>
        </p:txBody>
      </p:sp>
      <p:sp>
        <p:nvSpPr>
          <p:cNvPr id="9" name="TextBox 8"/>
          <p:cNvSpPr txBox="1"/>
          <p:nvPr/>
        </p:nvSpPr>
        <p:spPr>
          <a:xfrm>
            <a:off x="5556562" y="309992"/>
            <a:ext cx="857927" cy="276999"/>
          </a:xfrm>
          <a:prstGeom prst="rect">
            <a:avLst/>
          </a:prstGeom>
          <a:noFill/>
        </p:spPr>
        <p:txBody>
          <a:bodyPr wrap="none" rtlCol="0">
            <a:spAutoFit/>
          </a:bodyPr>
          <a:lstStyle/>
          <a:p>
            <a:r>
              <a:rPr lang="en-US" sz="1200" b="1" dirty="0" smtClean="0">
                <a:latin typeface="Arial" pitchFamily="34" charset="0"/>
                <a:ea typeface="Calibri" pitchFamily="34" charset="0"/>
                <a:cs typeface="Arial" pitchFamily="34" charset="0"/>
              </a:rPr>
              <a:t>Jan 2021</a:t>
            </a:r>
            <a:endParaRPr lang="en-US" sz="1200" b="1" dirty="0"/>
          </a:p>
        </p:txBody>
      </p:sp>
      <p:cxnSp>
        <p:nvCxnSpPr>
          <p:cNvPr id="13" name="Straight Connector 12"/>
          <p:cNvCxnSpPr/>
          <p:nvPr/>
        </p:nvCxnSpPr>
        <p:spPr>
          <a:xfrm flipH="1" flipV="1">
            <a:off x="604790" y="4047166"/>
            <a:ext cx="5601121" cy="1821"/>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422622" y="583988"/>
            <a:ext cx="6078071" cy="646331"/>
          </a:xfrm>
          <a:prstGeom prst="rect">
            <a:avLst/>
          </a:prstGeom>
          <a:noFill/>
        </p:spPr>
        <p:txBody>
          <a:bodyPr wrap="square" rtlCol="0">
            <a:spAutoFit/>
          </a:bodyPr>
          <a:lstStyle/>
          <a:p>
            <a:r>
              <a:rPr lang="en-US" sz="1200" dirty="0" smtClean="0"/>
              <a:t>The pictures on this page were also taken on Dec 27, 2020 and show various views around the track.  Below is a view through the steaming bay area with the two storage units built this summer and fall – thanks to all who helped with the build.</a:t>
            </a:r>
          </a:p>
        </p:txBody>
      </p:sp>
      <p:sp>
        <p:nvSpPr>
          <p:cNvPr id="14" name="TextBox 13"/>
          <p:cNvSpPr txBox="1"/>
          <p:nvPr/>
        </p:nvSpPr>
        <p:spPr>
          <a:xfrm>
            <a:off x="484093" y="6493010"/>
            <a:ext cx="2458891" cy="2123658"/>
          </a:xfrm>
          <a:prstGeom prst="rect">
            <a:avLst/>
          </a:prstGeom>
          <a:noFill/>
        </p:spPr>
        <p:txBody>
          <a:bodyPr wrap="square" rtlCol="0">
            <a:spAutoFit/>
          </a:bodyPr>
          <a:lstStyle/>
          <a:p>
            <a:r>
              <a:rPr lang="en-US" sz="1200" dirty="0" smtClean="0"/>
              <a:t>Above and at right are two views of the tarp tunnel showing it is still there and there are no ripped tarps at this point.  The last time these were replaced, they were replaced with heavier material tarps and they were placed right over the previous tarps giving it added thickness.  They seem to be holding at this point.   They too will most likely need replacing this year. </a:t>
            </a:r>
          </a:p>
        </p:txBody>
      </p:sp>
      <p:pic>
        <p:nvPicPr>
          <p:cNvPr id="4098" name="Picture 2"/>
          <p:cNvPicPr>
            <a:picLocks noChangeAspect="1" noChangeArrowheads="1"/>
          </p:cNvPicPr>
          <p:nvPr/>
        </p:nvPicPr>
        <p:blipFill>
          <a:blip r:embed="rId2" cstate="print"/>
          <a:srcRect/>
          <a:stretch>
            <a:fillRect/>
          </a:stretch>
        </p:blipFill>
        <p:spPr bwMode="auto">
          <a:xfrm>
            <a:off x="502431" y="1228165"/>
            <a:ext cx="5859949" cy="2769741"/>
          </a:xfrm>
          <a:prstGeom prst="rect">
            <a:avLst/>
          </a:prstGeom>
          <a:noFill/>
          <a:ln w="9525">
            <a:noFill/>
            <a:miter lim="800000"/>
            <a:headEnd/>
            <a:tailEnd/>
          </a:ln>
          <a:effectLst/>
        </p:spPr>
      </p:pic>
      <p:pic>
        <p:nvPicPr>
          <p:cNvPr id="4099" name="Picture 3"/>
          <p:cNvPicPr>
            <a:picLocks noChangeAspect="1" noChangeArrowheads="1"/>
          </p:cNvPicPr>
          <p:nvPr/>
        </p:nvPicPr>
        <p:blipFill>
          <a:blip r:embed="rId3" cstate="print"/>
          <a:srcRect/>
          <a:stretch>
            <a:fillRect/>
          </a:stretch>
        </p:blipFill>
        <p:spPr bwMode="auto">
          <a:xfrm>
            <a:off x="504098" y="4148097"/>
            <a:ext cx="5889018" cy="2099113"/>
          </a:xfrm>
          <a:prstGeom prst="rect">
            <a:avLst/>
          </a:prstGeom>
          <a:noFill/>
          <a:ln w="9525">
            <a:noFill/>
            <a:miter lim="800000"/>
            <a:headEnd/>
            <a:tailEnd/>
          </a:ln>
          <a:effectLst/>
        </p:spPr>
      </p:pic>
      <p:pic>
        <p:nvPicPr>
          <p:cNvPr id="4100" name="Picture 4"/>
          <p:cNvPicPr>
            <a:picLocks noChangeAspect="1" noChangeArrowheads="1"/>
          </p:cNvPicPr>
          <p:nvPr/>
        </p:nvPicPr>
        <p:blipFill>
          <a:blip r:embed="rId4" cstate="print"/>
          <a:srcRect/>
          <a:stretch>
            <a:fillRect/>
          </a:stretch>
        </p:blipFill>
        <p:spPr bwMode="auto">
          <a:xfrm>
            <a:off x="3023778" y="6314995"/>
            <a:ext cx="3364215" cy="2237334"/>
          </a:xfrm>
          <a:prstGeom prst="rect">
            <a:avLst/>
          </a:prstGeom>
          <a:noFill/>
          <a:ln w="9525">
            <a:noFill/>
            <a:miter lim="800000"/>
            <a:headEnd/>
            <a:tailEnd/>
          </a:ln>
          <a:effec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r>
              <a:rPr lang="en-US" b="1" dirty="0" smtClean="0"/>
              <a:t>Page </a:t>
            </a:r>
            <a:fld id="{8EE0C1B2-ABDC-4A63-850F-31F0F44B9BF0}" type="slidenum">
              <a:rPr lang="en-US" b="1" smtClean="0"/>
              <a:pPr/>
              <a:t>4</a:t>
            </a:fld>
            <a:endParaRPr lang="en-US" b="1" dirty="0"/>
          </a:p>
        </p:txBody>
      </p:sp>
      <p:sp>
        <p:nvSpPr>
          <p:cNvPr id="13" name="TextBox 12"/>
          <p:cNvSpPr txBox="1"/>
          <p:nvPr/>
        </p:nvSpPr>
        <p:spPr>
          <a:xfrm>
            <a:off x="5668706" y="253521"/>
            <a:ext cx="832279" cy="276999"/>
          </a:xfrm>
          <a:prstGeom prst="rect">
            <a:avLst/>
          </a:prstGeom>
          <a:noFill/>
        </p:spPr>
        <p:txBody>
          <a:bodyPr wrap="none" rtlCol="0">
            <a:spAutoFit/>
          </a:bodyPr>
          <a:lstStyle/>
          <a:p>
            <a:r>
              <a:rPr lang="en-US" sz="1200" b="1" dirty="0" smtClean="0">
                <a:latin typeface="Arial" pitchFamily="34" charset="0"/>
                <a:ea typeface="Calibri" pitchFamily="34" charset="0"/>
                <a:cs typeface="Arial" pitchFamily="34" charset="0"/>
              </a:rPr>
              <a:t>Jan 2021</a:t>
            </a:r>
            <a:endParaRPr lang="en-US" sz="1200" b="1" dirty="0"/>
          </a:p>
        </p:txBody>
      </p:sp>
      <p:cxnSp>
        <p:nvCxnSpPr>
          <p:cNvPr id="34" name="Straight Connector 33"/>
          <p:cNvCxnSpPr/>
          <p:nvPr/>
        </p:nvCxnSpPr>
        <p:spPr>
          <a:xfrm flipH="1" flipV="1">
            <a:off x="491778" y="3419395"/>
            <a:ext cx="5913533" cy="6869"/>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437991" y="441545"/>
            <a:ext cx="5885969" cy="461665"/>
          </a:xfrm>
          <a:prstGeom prst="rect">
            <a:avLst/>
          </a:prstGeom>
          <a:noFill/>
        </p:spPr>
        <p:txBody>
          <a:bodyPr wrap="square" rtlCol="0">
            <a:spAutoFit/>
          </a:bodyPr>
          <a:lstStyle/>
          <a:p>
            <a:r>
              <a:rPr lang="en-US" sz="1200" dirty="0" smtClean="0"/>
              <a:t>Below is the hill side tunnel, east end on the left and west end on the right.  In the left picture, you can see how high the hill is since all the leaves have fallen.  Dec 27, 2020. </a:t>
            </a:r>
            <a:endParaRPr lang="en-US" sz="1200" dirty="0"/>
          </a:p>
        </p:txBody>
      </p:sp>
      <p:sp>
        <p:nvSpPr>
          <p:cNvPr id="17" name="TextBox 16"/>
          <p:cNvSpPr txBox="1"/>
          <p:nvPr/>
        </p:nvSpPr>
        <p:spPr>
          <a:xfrm>
            <a:off x="560934" y="6377747"/>
            <a:ext cx="6001230" cy="461665"/>
          </a:xfrm>
          <a:prstGeom prst="rect">
            <a:avLst/>
          </a:prstGeom>
          <a:noFill/>
        </p:spPr>
        <p:txBody>
          <a:bodyPr wrap="square" rtlCol="0">
            <a:spAutoFit/>
          </a:bodyPr>
          <a:lstStyle/>
          <a:p>
            <a:r>
              <a:rPr lang="en-US" sz="1200" dirty="0" smtClean="0"/>
              <a:t>Below are pictures from Ken H.  He says he just finished 3 </a:t>
            </a:r>
            <a:r>
              <a:rPr lang="en-US" sz="1200" dirty="0" err="1" smtClean="0"/>
              <a:t>Mich</a:t>
            </a:r>
            <a:r>
              <a:rPr lang="en-US" sz="1200" dirty="0" smtClean="0"/>
              <a:t>-Cal #2 vertical engines.   One is made up as a launch engine.</a:t>
            </a:r>
            <a:endParaRPr lang="en-US" sz="1200" dirty="0"/>
          </a:p>
        </p:txBody>
      </p:sp>
      <p:sp>
        <p:nvSpPr>
          <p:cNvPr id="20" name="TextBox 19"/>
          <p:cNvSpPr txBox="1"/>
          <p:nvPr/>
        </p:nvSpPr>
        <p:spPr>
          <a:xfrm>
            <a:off x="437991" y="5910015"/>
            <a:ext cx="3304134" cy="461665"/>
          </a:xfrm>
          <a:prstGeom prst="rect">
            <a:avLst/>
          </a:prstGeom>
          <a:noFill/>
        </p:spPr>
        <p:txBody>
          <a:bodyPr wrap="square" rtlCol="0">
            <a:spAutoFit/>
          </a:bodyPr>
          <a:lstStyle/>
          <a:p>
            <a:r>
              <a:rPr lang="en-US" sz="1200" dirty="0" smtClean="0"/>
              <a:t>View looking west from the engine house.  The tracks seem to be in good shape so far this winter.</a:t>
            </a:r>
            <a:endParaRPr lang="en-US" sz="1200" dirty="0"/>
          </a:p>
        </p:txBody>
      </p:sp>
      <p:cxnSp>
        <p:nvCxnSpPr>
          <p:cNvPr id="21" name="Straight Connector 20"/>
          <p:cNvCxnSpPr/>
          <p:nvPr/>
        </p:nvCxnSpPr>
        <p:spPr>
          <a:xfrm flipH="1">
            <a:off x="499462" y="6375654"/>
            <a:ext cx="5827729" cy="9778"/>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pic>
        <p:nvPicPr>
          <p:cNvPr id="5122" name="Picture 2"/>
          <p:cNvPicPr>
            <a:picLocks noChangeAspect="1" noChangeArrowheads="1"/>
          </p:cNvPicPr>
          <p:nvPr/>
        </p:nvPicPr>
        <p:blipFill>
          <a:blip r:embed="rId2" cstate="print"/>
          <a:srcRect/>
          <a:stretch>
            <a:fillRect/>
          </a:stretch>
        </p:blipFill>
        <p:spPr bwMode="auto">
          <a:xfrm>
            <a:off x="551969" y="890068"/>
            <a:ext cx="3028791" cy="2486070"/>
          </a:xfrm>
          <a:prstGeom prst="rect">
            <a:avLst/>
          </a:prstGeom>
          <a:noFill/>
          <a:ln w="9525">
            <a:noFill/>
            <a:miter lim="800000"/>
            <a:headEnd/>
            <a:tailEnd/>
          </a:ln>
          <a:effectLst/>
        </p:spPr>
      </p:pic>
      <p:pic>
        <p:nvPicPr>
          <p:cNvPr id="5123" name="Picture 3"/>
          <p:cNvPicPr>
            <a:picLocks noChangeAspect="1" noChangeArrowheads="1"/>
          </p:cNvPicPr>
          <p:nvPr/>
        </p:nvPicPr>
        <p:blipFill>
          <a:blip r:embed="rId3" cstate="print"/>
          <a:srcRect/>
          <a:stretch>
            <a:fillRect/>
          </a:stretch>
        </p:blipFill>
        <p:spPr bwMode="auto">
          <a:xfrm>
            <a:off x="3634548" y="890068"/>
            <a:ext cx="2703689" cy="2490907"/>
          </a:xfrm>
          <a:prstGeom prst="rect">
            <a:avLst/>
          </a:prstGeom>
          <a:noFill/>
          <a:ln w="9525">
            <a:noFill/>
            <a:miter lim="800000"/>
            <a:headEnd/>
            <a:tailEnd/>
          </a:ln>
          <a:effectLst/>
        </p:spPr>
      </p:pic>
      <p:pic>
        <p:nvPicPr>
          <p:cNvPr id="5124" name="Picture 4"/>
          <p:cNvPicPr>
            <a:picLocks noChangeAspect="1" noChangeArrowheads="1"/>
          </p:cNvPicPr>
          <p:nvPr/>
        </p:nvPicPr>
        <p:blipFill>
          <a:blip r:embed="rId4" cstate="print"/>
          <a:srcRect/>
          <a:stretch>
            <a:fillRect/>
          </a:stretch>
        </p:blipFill>
        <p:spPr bwMode="auto">
          <a:xfrm>
            <a:off x="530198" y="3487271"/>
            <a:ext cx="3197838" cy="2398378"/>
          </a:xfrm>
          <a:prstGeom prst="rect">
            <a:avLst/>
          </a:prstGeom>
          <a:noFill/>
          <a:ln w="9525">
            <a:noFill/>
            <a:miter lim="800000"/>
            <a:headEnd/>
            <a:tailEnd/>
          </a:ln>
          <a:effectLst/>
        </p:spPr>
      </p:pic>
      <p:pic>
        <p:nvPicPr>
          <p:cNvPr id="5125" name="Picture 5"/>
          <p:cNvPicPr>
            <a:picLocks noChangeAspect="1" noChangeArrowheads="1"/>
          </p:cNvPicPr>
          <p:nvPr/>
        </p:nvPicPr>
        <p:blipFill>
          <a:blip r:embed="rId5" cstate="print"/>
          <a:srcRect/>
          <a:stretch>
            <a:fillRect/>
          </a:stretch>
        </p:blipFill>
        <p:spPr bwMode="auto">
          <a:xfrm>
            <a:off x="569340" y="6829827"/>
            <a:ext cx="1328375" cy="1860816"/>
          </a:xfrm>
          <a:prstGeom prst="rect">
            <a:avLst/>
          </a:prstGeom>
          <a:noFill/>
          <a:ln w="9525">
            <a:noFill/>
            <a:miter lim="800000"/>
            <a:headEnd/>
            <a:tailEnd/>
          </a:ln>
          <a:effectLst/>
        </p:spPr>
      </p:pic>
      <p:pic>
        <p:nvPicPr>
          <p:cNvPr id="5126" name="Picture 6"/>
          <p:cNvPicPr>
            <a:picLocks noChangeAspect="1" noChangeArrowheads="1"/>
          </p:cNvPicPr>
          <p:nvPr/>
        </p:nvPicPr>
        <p:blipFill>
          <a:blip r:embed="rId6" cstate="print"/>
          <a:srcRect/>
          <a:stretch>
            <a:fillRect/>
          </a:stretch>
        </p:blipFill>
        <p:spPr bwMode="auto">
          <a:xfrm>
            <a:off x="2282159" y="6840759"/>
            <a:ext cx="1352388" cy="1841550"/>
          </a:xfrm>
          <a:prstGeom prst="rect">
            <a:avLst/>
          </a:prstGeom>
          <a:noFill/>
          <a:ln w="9525">
            <a:noFill/>
            <a:miter lim="800000"/>
            <a:headEnd/>
            <a:tailEnd/>
          </a:ln>
          <a:effectLst/>
        </p:spPr>
      </p:pic>
      <p:pic>
        <p:nvPicPr>
          <p:cNvPr id="5127" name="Picture 7"/>
          <p:cNvPicPr>
            <a:picLocks noChangeAspect="1" noChangeArrowheads="1"/>
          </p:cNvPicPr>
          <p:nvPr/>
        </p:nvPicPr>
        <p:blipFill>
          <a:blip r:embed="rId7" cstate="print"/>
          <a:srcRect/>
          <a:stretch>
            <a:fillRect/>
          </a:stretch>
        </p:blipFill>
        <p:spPr bwMode="auto">
          <a:xfrm>
            <a:off x="3842016" y="6583936"/>
            <a:ext cx="1002527" cy="2090810"/>
          </a:xfrm>
          <a:prstGeom prst="rect">
            <a:avLst/>
          </a:prstGeom>
          <a:noFill/>
          <a:ln w="9525">
            <a:noFill/>
            <a:miter lim="800000"/>
            <a:headEnd/>
            <a:tailEnd/>
          </a:ln>
          <a:effectLst/>
        </p:spPr>
      </p:pic>
      <p:pic>
        <p:nvPicPr>
          <p:cNvPr id="5128" name="Picture 8"/>
          <p:cNvPicPr>
            <a:picLocks noChangeAspect="1" noChangeArrowheads="1"/>
          </p:cNvPicPr>
          <p:nvPr/>
        </p:nvPicPr>
        <p:blipFill>
          <a:blip r:embed="rId8" cstate="print"/>
          <a:srcRect/>
          <a:stretch>
            <a:fillRect/>
          </a:stretch>
        </p:blipFill>
        <p:spPr bwMode="auto">
          <a:xfrm>
            <a:off x="4996085" y="6729933"/>
            <a:ext cx="1320029" cy="1914604"/>
          </a:xfrm>
          <a:prstGeom prst="rect">
            <a:avLst/>
          </a:prstGeom>
          <a:noFill/>
          <a:ln w="9525">
            <a:noFill/>
            <a:miter lim="800000"/>
            <a:headEnd/>
            <a:tailEnd/>
          </a:ln>
          <a:effectLst/>
        </p:spPr>
      </p:pic>
      <p:cxnSp>
        <p:nvCxnSpPr>
          <p:cNvPr id="23" name="Straight Connector 22"/>
          <p:cNvCxnSpPr/>
          <p:nvPr/>
        </p:nvCxnSpPr>
        <p:spPr>
          <a:xfrm flipH="1" flipV="1">
            <a:off x="3749808" y="3503919"/>
            <a:ext cx="15368" cy="2812357"/>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pic>
        <p:nvPicPr>
          <p:cNvPr id="5129" name="Picture 9"/>
          <p:cNvPicPr>
            <a:picLocks noChangeAspect="1" noChangeArrowheads="1"/>
          </p:cNvPicPr>
          <p:nvPr/>
        </p:nvPicPr>
        <p:blipFill>
          <a:blip r:embed="rId9" cstate="print"/>
          <a:srcRect/>
          <a:stretch>
            <a:fillRect/>
          </a:stretch>
        </p:blipFill>
        <p:spPr bwMode="auto">
          <a:xfrm>
            <a:off x="3834333" y="3556429"/>
            <a:ext cx="2529951" cy="1430509"/>
          </a:xfrm>
          <a:prstGeom prst="rect">
            <a:avLst/>
          </a:prstGeom>
          <a:noFill/>
          <a:ln w="9525">
            <a:noFill/>
            <a:miter lim="800000"/>
            <a:headEnd/>
            <a:tailEnd/>
          </a:ln>
          <a:effectLst/>
        </p:spPr>
      </p:pic>
      <p:sp>
        <p:nvSpPr>
          <p:cNvPr id="28" name="TextBox 27"/>
          <p:cNvSpPr txBox="1"/>
          <p:nvPr/>
        </p:nvSpPr>
        <p:spPr>
          <a:xfrm>
            <a:off x="3849701" y="5056095"/>
            <a:ext cx="2716306" cy="1200329"/>
          </a:xfrm>
          <a:prstGeom prst="rect">
            <a:avLst/>
          </a:prstGeom>
          <a:noFill/>
        </p:spPr>
        <p:txBody>
          <a:bodyPr wrap="square" rtlCol="0">
            <a:spAutoFit/>
          </a:bodyPr>
          <a:lstStyle/>
          <a:p>
            <a:r>
              <a:rPr lang="en-US" sz="1200" dirty="0" smtClean="0"/>
              <a:t>Eagle Update: Above is the female, Willa, on Dec 27, 2020 cleaning her beak against a branch after just finishing off a fish.  The male, Orv, is also around and both have been building onto their nest.  The first egg is expected in March.</a:t>
            </a:r>
            <a:endParaRPr lang="en-US" sz="1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EE0C1B2-ABDC-4A63-850F-31F0F44B9BF0}" type="slidenum">
              <a:rPr lang="en-US" smtClean="0"/>
              <a:pPr/>
              <a:t>5</a:t>
            </a:fld>
            <a:endParaRPr lang="en-US"/>
          </a:p>
        </p:txBody>
      </p:sp>
      <p:sp>
        <p:nvSpPr>
          <p:cNvPr id="4" name="TextBox 3"/>
          <p:cNvSpPr txBox="1"/>
          <p:nvPr/>
        </p:nvSpPr>
        <p:spPr>
          <a:xfrm>
            <a:off x="545566" y="1137458"/>
            <a:ext cx="5509452" cy="1015663"/>
          </a:xfrm>
          <a:prstGeom prst="rect">
            <a:avLst/>
          </a:prstGeom>
          <a:noFill/>
        </p:spPr>
        <p:txBody>
          <a:bodyPr wrap="square" rtlCol="0">
            <a:spAutoFit/>
          </a:bodyPr>
          <a:lstStyle/>
          <a:p>
            <a:r>
              <a:rPr lang="en-US" sz="1200" dirty="0" smtClean="0"/>
              <a:t>The Feb CPR&amp;SS club meeting is scheduled for Saturday, Feb 13, 2021 starting </a:t>
            </a:r>
            <a:r>
              <a:rPr lang="en-US" sz="1200" b="1" dirty="0" smtClean="0">
                <a:solidFill>
                  <a:srgbClr val="FF0000"/>
                </a:solidFill>
              </a:rPr>
              <a:t>PROMPTLY at 11</a:t>
            </a:r>
            <a:r>
              <a:rPr lang="en-US" sz="1200" dirty="0" smtClean="0"/>
              <a:t> AM.  The meeting is planned to be in the Carillon Park main building which is also known as the Kettering building.  You should come in through the main entrance.  Masks must be worn while inside the park.  See </a:t>
            </a:r>
            <a:r>
              <a:rPr lang="en-US" sz="1200" dirty="0" smtClean="0">
                <a:hlinkClick r:id="rId2"/>
              </a:rPr>
              <a:t>DaytonHistory.org</a:t>
            </a:r>
            <a:r>
              <a:rPr lang="en-US" sz="1200" dirty="0" smtClean="0"/>
              <a:t> for details.</a:t>
            </a:r>
          </a:p>
        </p:txBody>
      </p:sp>
      <p:sp>
        <p:nvSpPr>
          <p:cNvPr id="5" name="TextBox 4"/>
          <p:cNvSpPr txBox="1"/>
          <p:nvPr/>
        </p:nvSpPr>
        <p:spPr>
          <a:xfrm>
            <a:off x="5634200" y="262148"/>
            <a:ext cx="857927" cy="276999"/>
          </a:xfrm>
          <a:prstGeom prst="rect">
            <a:avLst/>
          </a:prstGeom>
          <a:noFill/>
        </p:spPr>
        <p:txBody>
          <a:bodyPr wrap="none" rtlCol="0">
            <a:spAutoFit/>
          </a:bodyPr>
          <a:lstStyle/>
          <a:p>
            <a:r>
              <a:rPr lang="en-US" sz="1200" b="1" dirty="0" smtClean="0">
                <a:latin typeface="Arial" pitchFamily="34" charset="0"/>
                <a:ea typeface="Calibri" pitchFamily="34" charset="0"/>
                <a:cs typeface="Arial" pitchFamily="34" charset="0"/>
              </a:rPr>
              <a:t>Jan 2021</a:t>
            </a:r>
            <a:endParaRPr lang="en-US" sz="1200" b="1" dirty="0"/>
          </a:p>
        </p:txBody>
      </p:sp>
      <p:cxnSp>
        <p:nvCxnSpPr>
          <p:cNvPr id="16" name="Straight Connector 15"/>
          <p:cNvCxnSpPr/>
          <p:nvPr/>
        </p:nvCxnSpPr>
        <p:spPr>
          <a:xfrm flipH="1" flipV="1">
            <a:off x="374469" y="2677892"/>
            <a:ext cx="5974177" cy="797"/>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Rectangle 17"/>
          <p:cNvSpPr/>
          <p:nvPr/>
        </p:nvSpPr>
        <p:spPr>
          <a:xfrm>
            <a:off x="318457" y="7489633"/>
            <a:ext cx="6282597" cy="1277273"/>
          </a:xfrm>
          <a:prstGeom prst="rect">
            <a:avLst/>
          </a:prstGeom>
          <a:ln w="19050">
            <a:noFill/>
          </a:ln>
        </p:spPr>
        <p:txBody>
          <a:bodyPr wrap="square">
            <a:spAutoFit/>
          </a:bodyPr>
          <a:lstStyle/>
          <a:p>
            <a:r>
              <a:rPr lang="en-US" sz="1100" dirty="0" smtClean="0">
                <a:hlinkClick r:id="rId3"/>
              </a:rPr>
              <a:t>FortWayneRailRoad.org</a:t>
            </a:r>
            <a:r>
              <a:rPr lang="en-US" sz="1100" dirty="0" smtClean="0"/>
              <a:t>          </a:t>
            </a:r>
            <a:r>
              <a:rPr lang="en-US" sz="1100" dirty="0" smtClean="0">
                <a:hlinkClick r:id="rId4"/>
              </a:rPr>
              <a:t>Cincinnati Cinder Sniffers</a:t>
            </a:r>
            <a:r>
              <a:rPr lang="en-US" sz="1100" dirty="0" smtClean="0"/>
              <a:t>              </a:t>
            </a:r>
            <a:r>
              <a:rPr lang="en-US" sz="1100" dirty="0" smtClean="0">
                <a:hlinkClick r:id="rId5"/>
              </a:rPr>
              <a:t>Indiana Live Steamers</a:t>
            </a:r>
            <a:r>
              <a:rPr lang="en-US" sz="1100" dirty="0" smtClean="0"/>
              <a:t>  </a:t>
            </a:r>
          </a:p>
          <a:p>
            <a:r>
              <a:rPr lang="en-US" sz="1100" dirty="0" smtClean="0">
                <a:hlinkClick r:id="rId6"/>
              </a:rPr>
              <a:t>Age Of Steam Roundhouse</a:t>
            </a:r>
            <a:r>
              <a:rPr lang="en-US" sz="1100" dirty="0" smtClean="0"/>
              <a:t>  Tours scheduled to resume in May 2021.  Check their website or call.</a:t>
            </a:r>
          </a:p>
          <a:p>
            <a:r>
              <a:rPr lang="en-US" sz="1100" dirty="0" smtClean="0">
                <a:hlinkClick r:id="rId7"/>
              </a:rPr>
              <a:t>Lebanon Railroad</a:t>
            </a:r>
            <a:r>
              <a:rPr lang="en-US" sz="1100" dirty="0" smtClean="0"/>
              <a:t>    </a:t>
            </a:r>
            <a:r>
              <a:rPr lang="en-US" sz="1100" dirty="0" smtClean="0">
                <a:hlinkClick r:id="rId8"/>
              </a:rPr>
              <a:t>Dayton Train Show</a:t>
            </a:r>
            <a:r>
              <a:rPr lang="en-US" sz="1100" dirty="0" smtClean="0"/>
              <a:t> - Scheduled for Nov 6 &amp; 7, 2021, at Montgomery Co. Fairgrounds.</a:t>
            </a:r>
          </a:p>
          <a:p>
            <a:pPr fontAlgn="base"/>
            <a:r>
              <a:rPr lang="en-US" sz="1100" dirty="0" smtClean="0"/>
              <a:t> </a:t>
            </a:r>
            <a:r>
              <a:rPr lang="en-US" sz="1100" dirty="0" smtClean="0">
                <a:hlinkClick r:id="rId9"/>
              </a:rPr>
              <a:t>LAKE FOREST LIVE STEAMERS RAILWAY MUSEUM</a:t>
            </a:r>
            <a:r>
              <a:rPr lang="en-US" sz="1100" dirty="0" smtClean="0"/>
              <a:t>  </a:t>
            </a:r>
            <a:r>
              <a:rPr lang="en-US" sz="1100" dirty="0" smtClean="0">
                <a:sym typeface="Wingdings" pitchFamily="2" charset="2"/>
              </a:rPr>
              <a:t></a:t>
            </a:r>
            <a:r>
              <a:rPr lang="en-US" sz="1100" dirty="0" smtClean="0"/>
              <a:t>Track, Wheel, Data &amp; Drawings &amp; more.</a:t>
            </a:r>
          </a:p>
          <a:p>
            <a:r>
              <a:rPr lang="en-US" sz="1100" dirty="0" smtClean="0">
                <a:hlinkClick r:id="rId10"/>
              </a:rPr>
              <a:t>UP.com/heritage/steam/</a:t>
            </a:r>
            <a:r>
              <a:rPr lang="en-US" sz="1100" dirty="0" smtClean="0"/>
              <a:t>   </a:t>
            </a:r>
          </a:p>
          <a:p>
            <a:r>
              <a:rPr lang="en-US" sz="1100" dirty="0" err="1" smtClean="0">
                <a:hlinkClick r:id="rId11"/>
              </a:rPr>
              <a:t>LiveSteam.Net</a:t>
            </a:r>
            <a:r>
              <a:rPr lang="en-US" sz="1100" dirty="0" smtClean="0"/>
              <a:t>  Live Steam &amp; Outdoor Railroading magazine – Articles, vendors, other clubs and schedules.</a:t>
            </a:r>
          </a:p>
          <a:p>
            <a:r>
              <a:rPr lang="en-US" sz="1100" dirty="0" smtClean="0">
                <a:hlinkClick r:id="rId12"/>
              </a:rPr>
              <a:t>DiscoverLiveSteam.com/</a:t>
            </a:r>
            <a:r>
              <a:rPr lang="en-US" sz="1100" dirty="0" smtClean="0"/>
              <a:t>  Live steam and diesel model RR – Locos &amp; items for sale, vendors, articles, etc. </a:t>
            </a:r>
          </a:p>
        </p:txBody>
      </p:sp>
      <p:sp>
        <p:nvSpPr>
          <p:cNvPr id="20" name="Rectangle 19"/>
          <p:cNvSpPr/>
          <p:nvPr/>
        </p:nvSpPr>
        <p:spPr>
          <a:xfrm>
            <a:off x="352409" y="6893302"/>
            <a:ext cx="6205187" cy="615553"/>
          </a:xfrm>
          <a:prstGeom prst="rect">
            <a:avLst/>
          </a:prstGeom>
          <a:ln w="19050">
            <a:noFill/>
          </a:ln>
        </p:spPr>
        <p:txBody>
          <a:bodyPr wrap="square">
            <a:spAutoFit/>
          </a:bodyPr>
          <a:lstStyle/>
          <a:p>
            <a:r>
              <a:rPr lang="en-US" sz="1100" dirty="0" smtClean="0"/>
              <a:t>Miscellaneous links:  </a:t>
            </a:r>
            <a:r>
              <a:rPr lang="en-US" sz="1100" b="1" dirty="0" smtClean="0">
                <a:solidFill>
                  <a:srgbClr val="FF0000"/>
                </a:solidFill>
              </a:rPr>
              <a:t>Check for coronavirus updates on each website as things can change quickly.  Many sites below have not been updated to show their 2021 events. Check sites often for updates.</a:t>
            </a:r>
          </a:p>
          <a:p>
            <a:r>
              <a:rPr lang="en-US" sz="1100" dirty="0" smtClean="0">
                <a:hlinkClick r:id="rId13"/>
              </a:rPr>
              <a:t>Mill Creek Central</a:t>
            </a:r>
            <a:r>
              <a:rPr lang="en-US" sz="1100" dirty="0" smtClean="0"/>
              <a:t>: Volunteer Spring Work &amp; Run is May 14-16, 2021. Buckeye Limited moved to 202</a:t>
            </a:r>
            <a:r>
              <a:rPr lang="en-US" sz="1200" b="1" dirty="0" smtClean="0">
                <a:solidFill>
                  <a:srgbClr val="FF0000"/>
                </a:solidFill>
              </a:rPr>
              <a:t>2</a:t>
            </a:r>
            <a:r>
              <a:rPr lang="en-US" sz="1100" dirty="0" smtClean="0"/>
              <a:t>.</a:t>
            </a:r>
          </a:p>
        </p:txBody>
      </p:sp>
      <p:cxnSp>
        <p:nvCxnSpPr>
          <p:cNvPr id="24" name="Straight Connector 23"/>
          <p:cNvCxnSpPr/>
          <p:nvPr/>
        </p:nvCxnSpPr>
        <p:spPr>
          <a:xfrm flipH="1" flipV="1">
            <a:off x="408081" y="6814125"/>
            <a:ext cx="5974177" cy="797"/>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491777" y="3365604"/>
            <a:ext cx="2966037" cy="2492990"/>
          </a:xfrm>
          <a:prstGeom prst="rect">
            <a:avLst/>
          </a:prstGeom>
          <a:noFill/>
        </p:spPr>
        <p:txBody>
          <a:bodyPr wrap="square" rtlCol="0">
            <a:spAutoFit/>
          </a:bodyPr>
          <a:lstStyle/>
          <a:p>
            <a:r>
              <a:rPr lang="en-US" sz="1200" dirty="0" smtClean="0"/>
              <a:t>At right is the Carillon tower on Dec 27, 2020, before the lights were turned on.  It shows the tower extension added on top to support the 100 cables which hold 200 lights each for a total of 20000 lights.  The holiday event at the park was called </a:t>
            </a:r>
            <a:r>
              <a:rPr lang="en-US" sz="1200" dirty="0" smtClean="0">
                <a:hlinkClick r:id="rId14"/>
              </a:rPr>
              <a:t>A Carillon Christmas</a:t>
            </a:r>
            <a:r>
              <a:rPr lang="en-US" sz="1200" dirty="0" smtClean="0"/>
              <a:t> and operated from Nov 24 through Dec 30, 2020.  The CPR&amp;SS train club did not run trains during the event, as they did in past years, due to concerns for its members from the COVID-19 virus.  Hopefully, the CPR&amp;SS trains will run again during the 2021 Carillon Christmas event. </a:t>
            </a:r>
          </a:p>
        </p:txBody>
      </p:sp>
      <p:pic>
        <p:nvPicPr>
          <p:cNvPr id="1026" name="Picture 2"/>
          <p:cNvPicPr>
            <a:picLocks noChangeAspect="1" noChangeArrowheads="1"/>
          </p:cNvPicPr>
          <p:nvPr/>
        </p:nvPicPr>
        <p:blipFill>
          <a:blip r:embed="rId15" cstate="print"/>
          <a:srcRect/>
          <a:stretch>
            <a:fillRect/>
          </a:stretch>
        </p:blipFill>
        <p:spPr bwMode="auto">
          <a:xfrm>
            <a:off x="3519287" y="2722851"/>
            <a:ext cx="2835409" cy="4049452"/>
          </a:xfrm>
          <a:prstGeom prst="rect">
            <a:avLst/>
          </a:prstGeom>
          <a:noFill/>
          <a:ln w="9525">
            <a:noFill/>
            <a:miter lim="800000"/>
            <a:headEnd/>
            <a:tailEnd/>
          </a:ln>
          <a:effec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8EE0C1B2-ABDC-4A63-850F-31F0F44B9BF0}" type="slidenum">
              <a:rPr lang="en-US" smtClean="0"/>
              <a:pPr/>
              <a:t>6</a:t>
            </a:fld>
            <a:endParaRPr lang="en-US"/>
          </a:p>
        </p:txBody>
      </p:sp>
      <p:sp>
        <p:nvSpPr>
          <p:cNvPr id="3" name="TextBox 2"/>
          <p:cNvSpPr txBox="1"/>
          <p:nvPr/>
        </p:nvSpPr>
        <p:spPr>
          <a:xfrm>
            <a:off x="676195" y="315045"/>
            <a:ext cx="5186722" cy="600164"/>
          </a:xfrm>
          <a:prstGeom prst="rect">
            <a:avLst/>
          </a:prstGeom>
          <a:noFill/>
        </p:spPr>
        <p:txBody>
          <a:bodyPr wrap="square" rtlCol="0">
            <a:spAutoFit/>
          </a:bodyPr>
          <a:lstStyle/>
          <a:p>
            <a:r>
              <a:rPr lang="en-US" sz="1100" dirty="0" smtClean="0"/>
              <a:t>Shown below is the preliminary train run schedule for 2021.  Note that it is preliminary and may change or some runs be canceled.  Check the CPRSS.org website as each run day approaches for possible changes.</a:t>
            </a:r>
            <a:endParaRPr lang="en-US" sz="1100" dirty="0"/>
          </a:p>
        </p:txBody>
      </p:sp>
      <p:sp>
        <p:nvSpPr>
          <p:cNvPr id="4" name="TextBox 3"/>
          <p:cNvSpPr txBox="1"/>
          <p:nvPr/>
        </p:nvSpPr>
        <p:spPr>
          <a:xfrm>
            <a:off x="714616" y="952819"/>
            <a:ext cx="4641157" cy="4493538"/>
          </a:xfrm>
          <a:prstGeom prst="rect">
            <a:avLst/>
          </a:prstGeom>
          <a:noFill/>
        </p:spPr>
        <p:txBody>
          <a:bodyPr wrap="square" rtlCol="0">
            <a:spAutoFit/>
          </a:bodyPr>
          <a:lstStyle/>
          <a:p>
            <a:r>
              <a:rPr lang="en-US" sz="1100" b="1" dirty="0" smtClean="0"/>
              <a:t>2021 </a:t>
            </a:r>
            <a:r>
              <a:rPr lang="en-US" sz="1100" b="1" dirty="0" smtClean="0">
                <a:solidFill>
                  <a:srgbClr val="FF0000"/>
                </a:solidFill>
              </a:rPr>
              <a:t>Preliminary</a:t>
            </a:r>
            <a:r>
              <a:rPr lang="en-US" sz="1100" b="1" dirty="0" smtClean="0"/>
              <a:t> Train Run Schedule</a:t>
            </a:r>
          </a:p>
          <a:p>
            <a:endParaRPr lang="en-US" sz="1100" b="1" dirty="0" smtClean="0"/>
          </a:p>
          <a:p>
            <a:r>
              <a:rPr lang="en-US" sz="1100" b="1" dirty="0" smtClean="0"/>
              <a:t>April 10,  1 – 4 PM,  Saturday</a:t>
            </a:r>
          </a:p>
          <a:p>
            <a:r>
              <a:rPr lang="en-US" sz="1100" b="1" dirty="0" smtClean="0"/>
              <a:t>April 24,  1 – 4 PM,  Saturday</a:t>
            </a:r>
          </a:p>
          <a:p>
            <a:endParaRPr lang="en-US" sz="1100" b="1" dirty="0" smtClean="0"/>
          </a:p>
          <a:p>
            <a:r>
              <a:rPr lang="en-US" sz="1100" b="1" dirty="0" smtClean="0"/>
              <a:t>May 8,  1 – 4 PM,  Saturday</a:t>
            </a:r>
          </a:p>
          <a:p>
            <a:endParaRPr lang="en-US" sz="1100" b="1" dirty="0" smtClean="0"/>
          </a:p>
          <a:p>
            <a:r>
              <a:rPr lang="en-US" sz="1100" b="1" dirty="0" smtClean="0">
                <a:hlinkClick r:id="rId2"/>
              </a:rPr>
              <a:t>Heritage Day</a:t>
            </a:r>
            <a:r>
              <a:rPr lang="en-US" sz="1100" b="1" dirty="0" smtClean="0"/>
              <a:t>, May 30 ,  11 AM – 7 PM,  </a:t>
            </a:r>
            <a:r>
              <a:rPr lang="en-US" sz="1100" b="1" dirty="0" smtClean="0">
                <a:solidFill>
                  <a:srgbClr val="FF0000"/>
                </a:solidFill>
              </a:rPr>
              <a:t>Sunday</a:t>
            </a:r>
          </a:p>
          <a:p>
            <a:endParaRPr lang="en-US" sz="1100" b="1" dirty="0" smtClean="0">
              <a:solidFill>
                <a:srgbClr val="FF0000"/>
              </a:solidFill>
            </a:endParaRPr>
          </a:p>
          <a:p>
            <a:r>
              <a:rPr lang="en-US" sz="1100" b="1" dirty="0" smtClean="0">
                <a:solidFill>
                  <a:srgbClr val="0070C0"/>
                </a:solidFill>
                <a:hlinkClick r:id="rId3" action="ppaction://hlinkfile"/>
              </a:rPr>
              <a:t>Rail Festival</a:t>
            </a:r>
            <a:r>
              <a:rPr lang="en-US" sz="1100" b="1" dirty="0" smtClean="0"/>
              <a:t>,  June 26,   9:30 – 5 PM,  Saturday</a:t>
            </a:r>
          </a:p>
          <a:p>
            <a:r>
              <a:rPr lang="en-US" sz="1100" b="1" dirty="0" smtClean="0">
                <a:solidFill>
                  <a:srgbClr val="0070C0"/>
                </a:solidFill>
                <a:hlinkClick r:id="rId3" action="ppaction://hlinkfile"/>
              </a:rPr>
              <a:t>Rail Festival</a:t>
            </a:r>
            <a:r>
              <a:rPr lang="en-US" sz="1100" b="1" dirty="0" smtClean="0"/>
              <a:t>,  June 27,   11 AM – 4 PM, </a:t>
            </a:r>
            <a:r>
              <a:rPr lang="en-US" sz="1100" b="1" dirty="0" smtClean="0">
                <a:solidFill>
                  <a:srgbClr val="FF0000"/>
                </a:solidFill>
              </a:rPr>
              <a:t>Sunday</a:t>
            </a:r>
          </a:p>
          <a:p>
            <a:endParaRPr lang="en-US" sz="1100" b="1" dirty="0" smtClean="0"/>
          </a:p>
          <a:p>
            <a:r>
              <a:rPr lang="en-US" sz="1100" b="1" dirty="0" smtClean="0"/>
              <a:t>July 10,  1 – 4 PM,  Saturday</a:t>
            </a:r>
          </a:p>
          <a:p>
            <a:r>
              <a:rPr lang="en-US" sz="1100" b="1" dirty="0" smtClean="0"/>
              <a:t>July 24,  1 – 4 PM,  Saturday</a:t>
            </a:r>
          </a:p>
          <a:p>
            <a:endParaRPr lang="en-US" sz="1100" b="1" dirty="0" smtClean="0"/>
          </a:p>
          <a:p>
            <a:r>
              <a:rPr lang="en-US" sz="1100" b="1" dirty="0" smtClean="0"/>
              <a:t>August 14,  1 – 4 PM,  Saturday</a:t>
            </a:r>
          </a:p>
          <a:p>
            <a:r>
              <a:rPr lang="en-US" sz="1100" b="1" dirty="0" smtClean="0"/>
              <a:t>August 28,  1 – 4 PM,  Saturday</a:t>
            </a:r>
          </a:p>
          <a:p>
            <a:endParaRPr lang="en-US" sz="1100" b="1" dirty="0" smtClean="0"/>
          </a:p>
          <a:p>
            <a:r>
              <a:rPr lang="en-US" sz="1100" b="1" dirty="0" smtClean="0">
                <a:solidFill>
                  <a:srgbClr val="0070C0"/>
                </a:solidFill>
              </a:rPr>
              <a:t>Labor Day</a:t>
            </a:r>
            <a:r>
              <a:rPr lang="en-US" sz="1100" b="1" dirty="0" smtClean="0"/>
              <a:t>, Sept 4,   1 – 4 PM,  Saturday</a:t>
            </a:r>
          </a:p>
          <a:p>
            <a:r>
              <a:rPr lang="en-US" sz="1100" b="1" dirty="0" smtClean="0">
                <a:hlinkClick r:id="rId4"/>
              </a:rPr>
              <a:t>Concours d'Elegance</a:t>
            </a:r>
            <a:r>
              <a:rPr lang="en-US" sz="1100" b="1" dirty="0" smtClean="0"/>
              <a:t>,  Sept 19  11 AM – 4 PM, </a:t>
            </a:r>
            <a:r>
              <a:rPr lang="en-US" sz="1100" b="1" dirty="0" smtClean="0">
                <a:solidFill>
                  <a:srgbClr val="FF0000"/>
                </a:solidFill>
              </a:rPr>
              <a:t>Sunday</a:t>
            </a:r>
          </a:p>
          <a:p>
            <a:endParaRPr lang="en-US" sz="1100" b="1" dirty="0" smtClean="0">
              <a:solidFill>
                <a:srgbClr val="FF0000"/>
              </a:solidFill>
            </a:endParaRPr>
          </a:p>
          <a:p>
            <a:r>
              <a:rPr lang="en-US" sz="1100" b="1" dirty="0" smtClean="0"/>
              <a:t>October 9,      1 – 4 PM,  Saturday</a:t>
            </a:r>
          </a:p>
          <a:p>
            <a:r>
              <a:rPr lang="en-US" sz="1100" b="1" dirty="0" smtClean="0"/>
              <a:t>October 23,    1 – 4 PM,  Saturday</a:t>
            </a:r>
          </a:p>
          <a:p>
            <a:endParaRPr lang="en-US" sz="1100" b="1" dirty="0" smtClean="0"/>
          </a:p>
          <a:p>
            <a:r>
              <a:rPr lang="en-US" sz="1100" b="1" dirty="0" smtClean="0"/>
              <a:t>Note: Some web links included above have not updated their website to show their new 2021 information.  Please check them later for updates.</a:t>
            </a:r>
            <a:endParaRPr lang="en-US" sz="1100" dirty="0"/>
          </a:p>
        </p:txBody>
      </p:sp>
      <p:pic>
        <p:nvPicPr>
          <p:cNvPr id="1026" name="Picture 2"/>
          <p:cNvPicPr>
            <a:picLocks noChangeAspect="1" noChangeArrowheads="1"/>
          </p:cNvPicPr>
          <p:nvPr/>
        </p:nvPicPr>
        <p:blipFill>
          <a:blip r:embed="rId5" cstate="print"/>
          <a:srcRect/>
          <a:stretch>
            <a:fillRect/>
          </a:stretch>
        </p:blipFill>
        <p:spPr bwMode="auto">
          <a:xfrm>
            <a:off x="2786171" y="5492803"/>
            <a:ext cx="3485706" cy="1960710"/>
          </a:xfrm>
          <a:prstGeom prst="rect">
            <a:avLst/>
          </a:prstGeom>
          <a:noFill/>
          <a:ln w="9525">
            <a:noFill/>
            <a:miter lim="800000"/>
            <a:headEnd/>
            <a:tailEnd/>
          </a:ln>
          <a:effectLst/>
        </p:spPr>
      </p:pic>
      <p:cxnSp>
        <p:nvCxnSpPr>
          <p:cNvPr id="7" name="Straight Connector 6"/>
          <p:cNvCxnSpPr/>
          <p:nvPr/>
        </p:nvCxnSpPr>
        <p:spPr>
          <a:xfrm>
            <a:off x="668511" y="5424928"/>
            <a:ext cx="5655449" cy="15368"/>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568619" y="5486400"/>
            <a:ext cx="2182266" cy="2123658"/>
          </a:xfrm>
          <a:prstGeom prst="rect">
            <a:avLst/>
          </a:prstGeom>
          <a:noFill/>
        </p:spPr>
        <p:txBody>
          <a:bodyPr wrap="square" rtlCol="0">
            <a:spAutoFit/>
          </a:bodyPr>
          <a:lstStyle/>
          <a:p>
            <a:r>
              <a:rPr lang="en-US" sz="1200" dirty="0" smtClean="0"/>
              <a:t>At right is a picture of a passenger car kit that has been prepared by Bob Schwenke.  These are intended for use by the CPR&amp;SS club to carry passengers during our train runs.  They are not for sale.  Kits include all the pieces shown in the picture plus assembly instructions, glue, and fasteners.  Past kits needed to</a:t>
            </a:r>
            <a:endParaRPr lang="en-US" sz="1200" dirty="0"/>
          </a:p>
        </p:txBody>
      </p:sp>
      <p:sp>
        <p:nvSpPr>
          <p:cNvPr id="12" name="TextBox 11"/>
          <p:cNvSpPr txBox="1"/>
          <p:nvPr/>
        </p:nvSpPr>
        <p:spPr>
          <a:xfrm>
            <a:off x="576303" y="7538037"/>
            <a:ext cx="5793763" cy="1200329"/>
          </a:xfrm>
          <a:prstGeom prst="rect">
            <a:avLst/>
          </a:prstGeom>
          <a:noFill/>
        </p:spPr>
        <p:txBody>
          <a:bodyPr wrap="square" rtlCol="0">
            <a:spAutoFit/>
          </a:bodyPr>
          <a:lstStyle/>
          <a:p>
            <a:r>
              <a:rPr lang="en-US" sz="1200" dirty="0" smtClean="0"/>
              <a:t>be painted inside and out with </a:t>
            </a:r>
            <a:r>
              <a:rPr lang="en-US" sz="1200" dirty="0" err="1" smtClean="0"/>
              <a:t>Kilz</a:t>
            </a:r>
            <a:r>
              <a:rPr lang="en-US" sz="1200" dirty="0" smtClean="0"/>
              <a:t> paint to help reduce rotting.  They then need to be painted in an exterior paint which will also be provided.   Cars are 8 feet long so you will need an area 10 feet long by 4 feet or so for assembly.  Bob is trying to have kits ready not later than the end of January.   If </a:t>
            </a:r>
            <a:r>
              <a:rPr lang="en-US" sz="1200" dirty="0" smtClean="0"/>
              <a:t>a CPR&amp;SS member </a:t>
            </a:r>
            <a:r>
              <a:rPr lang="en-US" sz="1200" dirty="0" smtClean="0"/>
              <a:t>is interested in taking on assembly of one, text or email Robert Schwenke: 937-572-3411 , rbschwenke50@aol.com.   He will arrange pick up or delivery.</a:t>
            </a:r>
            <a:endParaRPr lang="en-US" sz="1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21559</TotalTime>
  <Words>1431</Words>
  <Application>Microsoft Office PowerPoint</Application>
  <PresentationFormat>On-screen Show (4:3)</PresentationFormat>
  <Paragraphs>88</Paragraphs>
  <Slides>6</Slides>
  <Notes>0</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Office Theme</vt:lpstr>
      <vt:lpstr>Slide 1</vt:lpstr>
      <vt:lpstr>Slide 2</vt:lpstr>
      <vt:lpstr>Slide 3</vt:lpstr>
      <vt:lpstr>Slide 4</vt:lpstr>
      <vt:lpstr>Slide 5</vt:lpstr>
      <vt:lpstr>Slide 6</vt:lpstr>
    </vt:vector>
  </TitlesOfParts>
  <Company>Mine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John</dc:creator>
  <cp:lastModifiedBy>John</cp:lastModifiedBy>
  <cp:revision>3049</cp:revision>
  <dcterms:created xsi:type="dcterms:W3CDTF">2014-09-27T14:35:35Z</dcterms:created>
  <dcterms:modified xsi:type="dcterms:W3CDTF">2021-01-06T01:34:56Z</dcterms:modified>
</cp:coreProperties>
</file>